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8" r:id="rId9"/>
    <p:sldId id="270" r:id="rId10"/>
    <p:sldId id="269" r:id="rId11"/>
    <p:sldId id="258" r:id="rId12"/>
    <p:sldId id="259" r:id="rId13"/>
    <p:sldId id="267" r:id="rId14"/>
    <p:sldId id="265" r:id="rId15"/>
    <p:sldId id="266" r:id="rId16"/>
    <p:sldId id="272" r:id="rId17"/>
    <p:sldId id="273" r:id="rId18"/>
    <p:sldId id="274" r:id="rId19"/>
    <p:sldId id="275" r:id="rId20"/>
    <p:sldId id="271" r:id="rId21"/>
    <p:sldId id="263" r:id="rId22"/>
    <p:sldId id="276" r:id="rId23"/>
    <p:sldId id="262" r:id="rId24"/>
    <p:sldId id="277" r:id="rId25"/>
    <p:sldId id="264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89327-C080-4ABE-BF26-D9F0335A0427}" v="56" dt="2024-12-04T02:52:14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35BA-48E8-2EC0-BDBD-936B8A9F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27BB7-E1BD-65CE-D054-430AB48A0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56B8-64AB-8DF9-43CE-053E92EE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056E3-2D6A-E659-76A0-54CDC76B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50C1A-680F-9314-75EE-0E2325F0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4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7F74-34F7-BC22-F5C4-8F022760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A6D44-4F67-616D-19D5-1AC5B7CB4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4E46-7609-6435-B6F8-8EE413AD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B2210-B02B-3C0D-7107-01C432D4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F8C5F-1D61-1713-1729-522949B2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3849B-05E5-1DC0-E545-B38B24418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DC5B0-E3F1-612B-B995-13D698E5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BFE14-ADE0-9803-A7F1-BCB003F4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6F031-AF9A-80CC-4563-E3F045D9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FFE56-E379-783C-7848-769E1250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49A6-7762-E703-8E37-D0661041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BC3-9C4F-0B7E-ABC8-B6ABEA5B0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B477E-46E2-2118-0D4A-778F2A07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2AE32-8A67-C989-83A5-4918350A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94F42-96C1-FCF3-D480-BFB67CBE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10EB-1940-717E-3AC8-6A4EA0E8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48A03-2E13-0FF7-22E9-406EB2C97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CDF61-013A-8A7A-B66F-982D5FFF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37C0-1728-93B3-FAFF-A1AA90FB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4520A-B073-8168-3966-8BC5BB67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7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3559-1AD3-732F-4C25-E780DCC8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BA492-AC9B-BC36-6846-BDA76E330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8EC44-024E-F2D3-83FE-0BC9934F1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6674B-166E-E7F1-D426-1760C6CF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61ED-11CA-CB0E-E391-150752B0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D96B9-5D13-FB56-6324-31C365D1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336A-ACA3-8E4F-E491-3FB7BB8A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42AD0-4D2F-B5D2-6B4A-4429E3154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DFFC-3E14-0A99-CF57-96453D52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9F47F-ED8B-649F-9822-A694B7CA9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6625F-DE1D-21EC-6CB2-F64816A97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04FF17-E380-D353-7B27-1F80316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FDEBD-399B-15C3-877A-2D4CCF07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A3340-FACA-9212-0C43-36457D1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46B0-59EA-8968-5866-E657E2C2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710A4-51A1-C6F4-20D1-73582BC0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2EB3B-3D9E-EE6D-D0DF-666FA458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BFA49-06C4-4FDB-0002-DC4A42AC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2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8F62A-9AE9-8A05-7CFE-6617E381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DD598-0307-AC6D-3F31-C55EBD24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E8371-674E-2810-19A5-307469FA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36539-BD23-D701-9157-A6010781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2916-2F88-5C16-36EB-41F3981B7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E2948-025B-C1C9-D9F5-20D37EA97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7F341-7190-2875-F1AB-42BF4858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62075-99B4-7580-6952-D8B2520B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AA1C3-E401-1CCE-B465-27DECDB3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1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35DA-1D7A-349D-A39F-53FFE67E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12AED-A48D-FCAC-8ED2-7C55DC85E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FA195-EDA4-8B77-89CE-C5C07BEA6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32FE2-0494-71C2-9FEE-F0A32E6C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C6399-C3DA-750E-3289-450A3884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F4841-9A86-D701-EDF7-1D7AA278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FEB7D-6546-BBFC-82E0-52B251A7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4E52C-C115-5AFC-D07D-A5B1CCA4F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01D76-6A94-E149-A2D3-B8F22AA89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BB0567-1C36-4858-92A7-123042155E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F0E7B-5DA9-E983-FE30-FB5DD5D76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1DDB5-8880-B879-575C-F7A63A34B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2FC81D-D3A6-4408-A88E-FC151805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53F8-8591-CA4A-73BA-0803633EE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“Cultural”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5128C-4E14-93D2-DE93-A48E4F0268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Pediatric Psychiatry ECHO Learning Collaborative</a:t>
            </a:r>
          </a:p>
          <a:p>
            <a:r>
              <a:rPr lang="en-US" dirty="0"/>
              <a:t>Amy M. Mayhew, MD, MPH</a:t>
            </a:r>
          </a:p>
          <a:p>
            <a:r>
              <a:rPr lang="en-US" dirty="0"/>
              <a:t>Child, Adolescent, and Adult Psychiatrist</a:t>
            </a:r>
          </a:p>
          <a:p>
            <a:r>
              <a:rPr lang="en-US" dirty="0"/>
              <a:t>December 4, 2024</a:t>
            </a:r>
          </a:p>
        </p:txBody>
      </p:sp>
    </p:spTree>
    <p:extLst>
      <p:ext uri="{BB962C8B-B14F-4D97-AF65-F5344CB8AC3E}">
        <p14:creationId xmlns:p14="http://schemas.microsoft.com/office/powerpoint/2010/main" val="152773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35A3-9BB7-322B-FAF9-D07CFF48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4" y="365125"/>
            <a:ext cx="11332563" cy="1325563"/>
          </a:xfrm>
        </p:spPr>
        <p:txBody>
          <a:bodyPr/>
          <a:lstStyle/>
          <a:p>
            <a:pPr algn="ctr"/>
            <a:r>
              <a:rPr lang="en-US" dirty="0"/>
              <a:t>A Stranger in a Strange Land-</a:t>
            </a:r>
            <a:r>
              <a:rPr lang="en-US" dirty="0" err="1"/>
              <a:t>bedeshi</a:t>
            </a:r>
            <a:r>
              <a:rPr lang="en-US" dirty="0"/>
              <a:t>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1BCF-118B-B204-4186-07208D503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Hindu country, caste is an important concept and how it impacts many aspects of life—how to navigate as a non-Hindu?</a:t>
            </a:r>
          </a:p>
          <a:p>
            <a:r>
              <a:rPr lang="en-US" dirty="0"/>
              <a:t>Meetings often take place two hours after you think they do</a:t>
            </a:r>
          </a:p>
          <a:p>
            <a:r>
              <a:rPr lang="en-US" dirty="0"/>
              <a:t>As a woman in a traditional patriarchal society, do you have more influence with women or men?</a:t>
            </a:r>
          </a:p>
          <a:p>
            <a:r>
              <a:rPr lang="en-US" dirty="0"/>
              <a:t>How to honor local traditions and still be true to yourself</a:t>
            </a:r>
          </a:p>
          <a:p>
            <a:r>
              <a:rPr lang="en-US" dirty="0"/>
              <a:t>Relationships are key to everything</a:t>
            </a:r>
          </a:p>
          <a:p>
            <a:r>
              <a:rPr lang="en-US" dirty="0"/>
              <a:t>Relationship forming in Nepal means many cups of tea (up to 12 per day)</a:t>
            </a:r>
          </a:p>
        </p:txBody>
      </p:sp>
    </p:spTree>
    <p:extLst>
      <p:ext uri="{BB962C8B-B14F-4D97-AF65-F5344CB8AC3E}">
        <p14:creationId xmlns:p14="http://schemas.microsoft.com/office/powerpoint/2010/main" val="221491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E432DBE6-7AE4-C5E8-A07B-8DF69A5622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394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40B89-5B91-6066-1769-FEFC93C2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sailboat in the Bahamas- mini me</a:t>
            </a:r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608C8A74-C120-9EFC-FDF6-3C5DB22F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4" r="-2" b="4061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3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256F-F3F9-D31B-1C03-FACA4847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Stranger in a Strange Land-boating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90E3-AF56-D311-2CE8-AFDEB91DE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Much is dictated by the weather</a:t>
            </a:r>
          </a:p>
          <a:p>
            <a:r>
              <a:rPr lang="en-US" dirty="0"/>
              <a:t>Boaters often have side jobs to keep boating, which means there are periods of time in one port and other periods of travel</a:t>
            </a:r>
          </a:p>
          <a:p>
            <a:r>
              <a:rPr lang="en-US" dirty="0"/>
              <a:t>There is often a circle of trust amongst boaters-because you need each other</a:t>
            </a:r>
          </a:p>
          <a:p>
            <a:r>
              <a:rPr lang="en-US" dirty="0"/>
              <a:t>Division between ‘motorboat’ and ‘sailboat’ people</a:t>
            </a:r>
          </a:p>
          <a:p>
            <a:r>
              <a:rPr lang="en-US" dirty="0"/>
              <a:t>Various locations view you as an outsider, except for those in the boating culture</a:t>
            </a:r>
          </a:p>
          <a:p>
            <a:r>
              <a:rPr lang="en-US" dirty="0"/>
              <a:t>Transient nature of life in different locations-forming lasting connections</a:t>
            </a:r>
          </a:p>
          <a:p>
            <a:r>
              <a:rPr lang="en-US" dirty="0"/>
              <a:t>Cramped quarters and considerations for relationships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0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F03E-9B13-6D72-8B4F-B7C7C78B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365125"/>
            <a:ext cx="11359662" cy="1325563"/>
          </a:xfrm>
        </p:spPr>
        <p:txBody>
          <a:bodyPr/>
          <a:lstStyle/>
          <a:p>
            <a:pPr algn="ctr"/>
            <a:r>
              <a:rPr lang="en-US" dirty="0"/>
              <a:t>The invisible U.S. ‘culture’ of white ethnic people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300679-F1A4-7C41-9177-68B493A59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681" y="1882110"/>
            <a:ext cx="8322345" cy="4473720"/>
          </a:xfrm>
        </p:spPr>
      </p:pic>
    </p:spTree>
    <p:extLst>
      <p:ext uri="{BB962C8B-B14F-4D97-AF65-F5344CB8AC3E}">
        <p14:creationId xmlns:p14="http://schemas.microsoft.com/office/powerpoint/2010/main" val="88803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F23B-D27D-3282-30E1-74FA8F68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Chicago- a tale of many cities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5902C-A480-4431-BF39-084E2D67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77" y="2076268"/>
            <a:ext cx="8661465" cy="45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EBA33D-EA4E-4020-0928-284ED6D07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709" y="730211"/>
            <a:ext cx="10418582" cy="5397577"/>
          </a:xfrm>
        </p:spPr>
      </p:pic>
    </p:spTree>
    <p:extLst>
      <p:ext uri="{BB962C8B-B14F-4D97-AF65-F5344CB8AC3E}">
        <p14:creationId xmlns:p14="http://schemas.microsoft.com/office/powerpoint/2010/main" val="419515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A81D47-5285-8CE4-094C-82B1B4672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084" y="384658"/>
            <a:ext cx="8284346" cy="6088684"/>
          </a:xfrm>
        </p:spPr>
      </p:pic>
    </p:spTree>
    <p:extLst>
      <p:ext uri="{BB962C8B-B14F-4D97-AF65-F5344CB8AC3E}">
        <p14:creationId xmlns:p14="http://schemas.microsoft.com/office/powerpoint/2010/main" val="410383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D99D4-07F7-9920-2E96-D33C0ED9C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504" y="464698"/>
            <a:ext cx="10792839" cy="6045093"/>
          </a:xfrm>
        </p:spPr>
      </p:pic>
    </p:spTree>
    <p:extLst>
      <p:ext uri="{BB962C8B-B14F-4D97-AF65-F5344CB8AC3E}">
        <p14:creationId xmlns:p14="http://schemas.microsoft.com/office/powerpoint/2010/main" val="155809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521A-318A-D959-0668-17414F4E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example- Maine fishing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0DC91-F307-85A3-2ECA-C7DE76947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European-American male middle school student</a:t>
            </a:r>
          </a:p>
          <a:p>
            <a:r>
              <a:rPr lang="en-US" dirty="0"/>
              <a:t>Father is multi-generational Maine lobsterman, patient, siblings, and family live on an island</a:t>
            </a:r>
          </a:p>
          <a:p>
            <a:r>
              <a:rPr lang="en-US" dirty="0"/>
              <a:t>Patient goes to school on the mainland and takes the ferry daily</a:t>
            </a:r>
          </a:p>
          <a:p>
            <a:r>
              <a:rPr lang="en-US" dirty="0"/>
              <a:t>“1950s” values of family roles, interactions, hierarchy </a:t>
            </a:r>
          </a:p>
          <a:p>
            <a:r>
              <a:rPr lang="en-US" dirty="0"/>
              <a:t>Limited interactions with non-island families and children his age outside of school</a:t>
            </a:r>
          </a:p>
          <a:p>
            <a:r>
              <a:rPr lang="en-US" dirty="0"/>
              <a:t>Other relatives live on the island in close quarters</a:t>
            </a:r>
          </a:p>
          <a:p>
            <a:r>
              <a:rPr lang="en-US" dirty="0"/>
              <a:t>Family not big believers in mental health care or treatment even though patient on an IEP for anxiety and ADHD</a:t>
            </a:r>
          </a:p>
        </p:txBody>
      </p:sp>
    </p:spTree>
    <p:extLst>
      <p:ext uri="{BB962C8B-B14F-4D97-AF65-F5344CB8AC3E}">
        <p14:creationId xmlns:p14="http://schemas.microsoft.com/office/powerpoint/2010/main" val="346645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DFB4-778A-EE46-8BA1-3D3F2FCC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Considerations-Maine fishing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682B-4BC1-9BEE-6057-FB0F90AF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Logistical considerations of getting on and off the island</a:t>
            </a:r>
          </a:p>
          <a:p>
            <a:r>
              <a:rPr lang="en-US" dirty="0"/>
              <a:t>Respecting culture of family of origin but also promoting treatment of mental health issues</a:t>
            </a:r>
          </a:p>
          <a:p>
            <a:r>
              <a:rPr lang="en-US" dirty="0"/>
              <a:t>Insular nature of island and fishing life contrasted with a diverse school population</a:t>
            </a:r>
          </a:p>
          <a:p>
            <a:r>
              <a:rPr lang="en-US" dirty="0"/>
              <a:t>Navigating social mores in a wider social pool versus a narrow familial one</a:t>
            </a:r>
          </a:p>
          <a:p>
            <a:r>
              <a:rPr lang="en-US" dirty="0"/>
              <a:t>Gender and relationship roles</a:t>
            </a:r>
          </a:p>
        </p:txBody>
      </p:sp>
    </p:spTree>
    <p:extLst>
      <p:ext uri="{BB962C8B-B14F-4D97-AF65-F5344CB8AC3E}">
        <p14:creationId xmlns:p14="http://schemas.microsoft.com/office/powerpoint/2010/main" val="248276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262D-9B65-7A5A-12AE-ADCA8C7B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37974-9241-3783-8AA2-B58F3AE1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Learners will have an understanding that there is more than one way to be in the world that is defined as "culture"</a:t>
            </a: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Learners will increase their awareness of the need for flexibility when managing patients with different paradigms</a:t>
            </a:r>
          </a:p>
          <a:p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</a:rPr>
              <a:t>Learners will increase their curiosity about the lives and cultures of patients and their families and how it influences their health care </a:t>
            </a:r>
            <a:endParaRPr lang="en-US" sz="3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0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1A11-7F93-34AD-46D0-B87C44C7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4" y="365125"/>
            <a:ext cx="11476892" cy="1325563"/>
          </a:xfrm>
        </p:spPr>
        <p:txBody>
          <a:bodyPr/>
          <a:lstStyle/>
          <a:p>
            <a:pPr algn="ctr"/>
            <a:r>
              <a:rPr lang="en-US" dirty="0"/>
              <a:t>Cultural example-first generation immigrant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8AEC-D411-5DCF-3F54-2772E5787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Young adult female South Sudanese college student</a:t>
            </a:r>
          </a:p>
          <a:p>
            <a:r>
              <a:rPr lang="en-US" dirty="0"/>
              <a:t>Youngest of many siblings, only one born in the United States</a:t>
            </a:r>
          </a:p>
          <a:p>
            <a:r>
              <a:rPr lang="en-US" dirty="0"/>
              <a:t>Other siblings born and lived for years in a refugee camp in Uganda</a:t>
            </a:r>
          </a:p>
          <a:p>
            <a:r>
              <a:rPr lang="en-US" dirty="0"/>
              <a:t>Father speaks multiple languages, including English, mother speaks local language, one other language and not English</a:t>
            </a:r>
          </a:p>
          <a:p>
            <a:r>
              <a:rPr lang="en-US" dirty="0"/>
              <a:t>Siblings often speak to each other in Arabic or local language</a:t>
            </a:r>
          </a:p>
          <a:p>
            <a:r>
              <a:rPr lang="en-US" dirty="0"/>
              <a:t>Patient only speaks English</a:t>
            </a:r>
          </a:p>
          <a:p>
            <a:r>
              <a:rPr lang="en-US" dirty="0"/>
              <a:t>Family is evangelical, patient is not</a:t>
            </a:r>
          </a:p>
          <a:p>
            <a:r>
              <a:rPr lang="en-US" dirty="0"/>
              <a:t>She and one other sibling in college</a:t>
            </a:r>
          </a:p>
          <a:p>
            <a:r>
              <a:rPr lang="en-US" dirty="0"/>
              <a:t>Family does not believe in mental health care or treatment even though schizophrenia runs in the family</a:t>
            </a:r>
          </a:p>
        </p:txBody>
      </p:sp>
    </p:spTree>
    <p:extLst>
      <p:ext uri="{BB962C8B-B14F-4D97-AF65-F5344CB8AC3E}">
        <p14:creationId xmlns:p14="http://schemas.microsoft.com/office/powerpoint/2010/main" val="55154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B136-99FA-B85D-2EEC-6964282D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Considerations-first generation immigrant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66839-3AC4-D505-8216-8C9A113F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Expectations of being the only American-born</a:t>
            </a:r>
          </a:p>
          <a:p>
            <a:r>
              <a:rPr lang="en-US" dirty="0"/>
              <a:t>Being truly bi-cultural, but not belonging to either</a:t>
            </a:r>
          </a:p>
          <a:p>
            <a:r>
              <a:rPr lang="en-US" dirty="0"/>
              <a:t>Family history of trauma and how that effects functioning</a:t>
            </a:r>
          </a:p>
          <a:p>
            <a:r>
              <a:rPr lang="en-US" dirty="0"/>
              <a:t>Language issues</a:t>
            </a:r>
          </a:p>
          <a:p>
            <a:r>
              <a:rPr lang="en-US" dirty="0"/>
              <a:t>Identity issues related to race, ethnicity, religion, and language, as well as first-generation status and college student</a:t>
            </a:r>
          </a:p>
          <a:p>
            <a:r>
              <a:rPr lang="en-US" dirty="0"/>
              <a:t>Finding a place to feel understood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70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D781-D33D-FE04-A79C-E1C5A421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365125"/>
            <a:ext cx="10791092" cy="1325563"/>
          </a:xfrm>
        </p:spPr>
        <p:txBody>
          <a:bodyPr/>
          <a:lstStyle/>
          <a:p>
            <a:r>
              <a:rPr lang="en-US" dirty="0"/>
              <a:t>Cultural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47CE-7D16-D57A-BD0C-E7EA908A0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1825624"/>
            <a:ext cx="11687907" cy="4926867"/>
          </a:xfrm>
        </p:spPr>
        <p:txBody>
          <a:bodyPr>
            <a:normAutofit/>
          </a:bodyPr>
          <a:lstStyle/>
          <a:p>
            <a:r>
              <a:rPr lang="en-US" dirty="0"/>
              <a:t>Understanding of presenting problem and what the solution may be</a:t>
            </a:r>
          </a:p>
          <a:p>
            <a:r>
              <a:rPr lang="en-US" dirty="0"/>
              <a:t>Collectivist vs. individualistic culture-who should be in the room?</a:t>
            </a:r>
          </a:p>
          <a:p>
            <a:r>
              <a:rPr lang="en-US" dirty="0"/>
              <a:t>Financial, transportation and time constraints</a:t>
            </a:r>
          </a:p>
          <a:p>
            <a:r>
              <a:rPr lang="en-US" dirty="0"/>
              <a:t>Understanding of time and appointments as a fixed point in time</a:t>
            </a:r>
          </a:p>
          <a:p>
            <a:r>
              <a:rPr lang="en-US" dirty="0"/>
              <a:t>Place in the social hierarchy and privilege</a:t>
            </a:r>
          </a:p>
          <a:p>
            <a:r>
              <a:rPr lang="en-US" dirty="0"/>
              <a:t>Time needed to build trust in a relationship</a:t>
            </a:r>
          </a:p>
          <a:p>
            <a:r>
              <a:rPr lang="en-US" dirty="0"/>
              <a:t>Stereotypes and prejudices particular to certain groups that may influence trust</a:t>
            </a:r>
          </a:p>
          <a:p>
            <a:r>
              <a:rPr lang="en-US" dirty="0"/>
              <a:t>Immigration story and relation to that story if pertinent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8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AC17-30EF-CBD1-A28B-DA44BE0B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37950-0C37-98D0-7C20-54E53CE0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Negotiate boundaries and treatment parameters</a:t>
            </a:r>
          </a:p>
          <a:p>
            <a:r>
              <a:rPr lang="en-US" dirty="0"/>
              <a:t>Language concerns</a:t>
            </a:r>
          </a:p>
          <a:p>
            <a:r>
              <a:rPr lang="en-US" dirty="0"/>
              <a:t>Perceptions of clinicians and hierarchy</a:t>
            </a:r>
          </a:p>
          <a:p>
            <a:r>
              <a:rPr lang="en-US" dirty="0"/>
              <a:t>Cultural explanations of mental health and illness</a:t>
            </a:r>
          </a:p>
          <a:p>
            <a:r>
              <a:rPr lang="en-US"/>
              <a:t>Religious mores</a:t>
            </a:r>
            <a:endParaRPr lang="en-US" dirty="0"/>
          </a:p>
          <a:p>
            <a:r>
              <a:rPr lang="en-US" dirty="0"/>
              <a:t>Connection to traditional healers/cultural brokers (including the patient and family)</a:t>
            </a:r>
          </a:p>
          <a:p>
            <a:r>
              <a:rPr lang="en-US" dirty="0"/>
              <a:t>Use of alternative medicines and herbal remedies (including cannabis)</a:t>
            </a:r>
          </a:p>
          <a:p>
            <a:r>
              <a:rPr lang="en-US" dirty="0"/>
              <a:t>Exploration of one’s own culture and bias-being open to being wrong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3485-69D0-89B2-3E69-4F4EAAA2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F5F1B-DE7D-6E22-539E-CD3733C9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825625"/>
            <a:ext cx="11852031" cy="4868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Culture:  patterns of human behaviors including thoughts, communication, actions, customs, beliefs, values, and institutions of a particular social group</a:t>
            </a:r>
          </a:p>
          <a:p>
            <a:r>
              <a:rPr lang="en-US" dirty="0"/>
              <a:t>Cultural curiosity/ competence: an ability to work effectively with individuals or different cultural backgrounds</a:t>
            </a:r>
          </a:p>
          <a:p>
            <a:r>
              <a:rPr lang="en-US" dirty="0"/>
              <a:t>Acculturation: assimilation to a different culture, generally the dominant one </a:t>
            </a:r>
          </a:p>
          <a:p>
            <a:r>
              <a:rPr lang="en-US" dirty="0"/>
              <a:t>Ethnicity: common historical, geographic and/or cultural heritage shared by a group of people</a:t>
            </a:r>
          </a:p>
          <a:p>
            <a:r>
              <a:rPr lang="en-US" dirty="0"/>
              <a:t>Race: a social classification based on external physical characteristics that hold specific social significance within a culture</a:t>
            </a:r>
          </a:p>
          <a:p>
            <a:r>
              <a:rPr lang="en-US" dirty="0"/>
              <a:t>Immigrant: someone who intends to live within a new land/ culture</a:t>
            </a:r>
          </a:p>
        </p:txBody>
      </p:sp>
    </p:spTree>
    <p:extLst>
      <p:ext uri="{BB962C8B-B14F-4D97-AF65-F5344CB8AC3E}">
        <p14:creationId xmlns:p14="http://schemas.microsoft.com/office/powerpoint/2010/main" val="210149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DEDE-69D1-1776-D622-AF43C1B8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group constitutes a ‘culture?’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687E1-3CCB-BA75-1A13-C46CE15A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occupation (military, doctors, teachers, farmers)</a:t>
            </a:r>
          </a:p>
          <a:p>
            <a:r>
              <a:rPr lang="en-US" dirty="0"/>
              <a:t>a location (New Englanders, Floridians, Texans)</a:t>
            </a:r>
          </a:p>
          <a:p>
            <a:r>
              <a:rPr lang="en-US" dirty="0"/>
              <a:t>a sports team (Giants, Patriots, Cowboys, Gators)</a:t>
            </a:r>
          </a:p>
          <a:p>
            <a:r>
              <a:rPr lang="en-US" dirty="0"/>
              <a:t>a religion (Evangelicals, Catholics, Baptists, </a:t>
            </a:r>
            <a:r>
              <a:rPr lang="en-US" dirty="0" err="1"/>
              <a:t>aetheists</a:t>
            </a:r>
            <a:r>
              <a:rPr lang="en-US" dirty="0"/>
              <a:t>)</a:t>
            </a:r>
          </a:p>
          <a:p>
            <a:r>
              <a:rPr lang="en-US" dirty="0"/>
              <a:t> an ethnic group (Haitians, Dominicans, Mayans, Ibo)</a:t>
            </a:r>
          </a:p>
          <a:p>
            <a:r>
              <a:rPr lang="en-US" dirty="0"/>
              <a:t>a language (Spanish, English, Dutch, Arabic, Hindi, Swahili) </a:t>
            </a:r>
          </a:p>
          <a:p>
            <a:r>
              <a:rPr lang="en-US" dirty="0"/>
              <a:t>a racial group (of note, often defined by the majority culture)</a:t>
            </a:r>
          </a:p>
          <a:p>
            <a:r>
              <a:rPr lang="en-US" dirty="0"/>
              <a:t>Gender or sexual orientation</a:t>
            </a:r>
          </a:p>
          <a:p>
            <a:r>
              <a:rPr lang="en-US" dirty="0"/>
              <a:t>and others…</a:t>
            </a:r>
          </a:p>
        </p:txBody>
      </p:sp>
    </p:spTree>
    <p:extLst>
      <p:ext uri="{BB962C8B-B14F-4D97-AF65-F5344CB8AC3E}">
        <p14:creationId xmlns:p14="http://schemas.microsoft.com/office/powerpoint/2010/main" val="387379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3690-7032-2D17-62B4-8682CDA3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clinician is a place of privilege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66D482-D919-1585-7EBF-EE0822620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340" y="1831629"/>
            <a:ext cx="10406097" cy="4434259"/>
          </a:xfrm>
        </p:spPr>
      </p:pic>
    </p:spTree>
    <p:extLst>
      <p:ext uri="{BB962C8B-B14F-4D97-AF65-F5344CB8AC3E}">
        <p14:creationId xmlns:p14="http://schemas.microsoft.com/office/powerpoint/2010/main" val="122160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C19318-5C72-9B5C-C0F3-96BCF7A49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222" y="674557"/>
            <a:ext cx="9971499" cy="5031772"/>
          </a:xfrm>
        </p:spPr>
      </p:pic>
    </p:spTree>
    <p:extLst>
      <p:ext uri="{BB962C8B-B14F-4D97-AF65-F5344CB8AC3E}">
        <p14:creationId xmlns:p14="http://schemas.microsoft.com/office/powerpoint/2010/main" val="407643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8850B6-E9DC-7833-96BE-CA5E0FA98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309" y="299803"/>
            <a:ext cx="9838460" cy="6495796"/>
          </a:xfrm>
        </p:spPr>
      </p:pic>
    </p:spTree>
    <p:extLst>
      <p:ext uri="{BB962C8B-B14F-4D97-AF65-F5344CB8AC3E}">
        <p14:creationId xmlns:p14="http://schemas.microsoft.com/office/powerpoint/2010/main" val="8290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B062-BEB2-F7FD-400E-8B2976BA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56" y="365125"/>
            <a:ext cx="10770140" cy="1325563"/>
          </a:xfrm>
        </p:spPr>
        <p:txBody>
          <a:bodyPr/>
          <a:lstStyle/>
          <a:p>
            <a:r>
              <a:rPr lang="en-US" dirty="0"/>
              <a:t>Peace Corps:  a </a:t>
            </a:r>
            <a:r>
              <a:rPr lang="en-US" dirty="0" err="1"/>
              <a:t>bedeshi</a:t>
            </a:r>
            <a:r>
              <a:rPr lang="en-US" dirty="0"/>
              <a:t> in Nepal, 1997-99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DD9015E-1447-09CB-B8F4-CEF72AAF25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7848" y="952458"/>
            <a:ext cx="4576579" cy="61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2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6D7B-D30A-82AE-FAEA-ABE27B0D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Peace Corps goals as health care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6DACE-05ED-7361-7EA2-A5849070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To help the people of interested countries in meeting their need for trained men and women (“clinical service”)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To help promote a better understanding of Americans on the part of the peoples served (“understanding of our assimilated doctor culture”)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To help promote a better understanding of other peoples on the part of Americans (“understanding the culture of our patients”)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bd1eb48-1be8-4e6b-80f9-b61337b50b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7394DC58CA644A5C1EFA51C6751C1" ma:contentTypeVersion="13" ma:contentTypeDescription="Create a new document." ma:contentTypeScope="" ma:versionID="2670ac0a0f1f1e7acfce5f3457ed6c8f">
  <xsd:schema xmlns:xsd="http://www.w3.org/2001/XMLSchema" xmlns:xs="http://www.w3.org/2001/XMLSchema" xmlns:p="http://schemas.microsoft.com/office/2006/metadata/properties" xmlns:ns3="5bd1eb48-1be8-4e6b-80f9-b61337b50bb3" xmlns:ns4="e6957099-2fec-48e8-965c-f37eb1d5d4a9" targetNamespace="http://schemas.microsoft.com/office/2006/metadata/properties" ma:root="true" ma:fieldsID="2cff166226910cd8a18294b0622b98fd" ns3:_="" ns4:_="">
    <xsd:import namespace="5bd1eb48-1be8-4e6b-80f9-b61337b50bb3"/>
    <xsd:import namespace="e6957099-2fec-48e8-965c-f37eb1d5d4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1eb48-1be8-4e6b-80f9-b61337b50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57099-2fec-48e8-965c-f37eb1d5d4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0FC4-B3DE-43A2-9001-568AD6649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296408-88F7-4A3D-8B0C-4806CB14BD33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e6957099-2fec-48e8-965c-f37eb1d5d4a9"/>
    <ds:schemaRef ds:uri="5bd1eb48-1be8-4e6b-80f9-b61337b50bb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72DDAAE-FB65-4F24-8C8C-0DB043F82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1eb48-1be8-4e6b-80f9-b61337b50bb3"/>
    <ds:schemaRef ds:uri="e6957099-2fec-48e8-965c-f37eb1d5d4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1033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“Cultural” Considerations</vt:lpstr>
      <vt:lpstr>Learning Objectives</vt:lpstr>
      <vt:lpstr>Definitions</vt:lpstr>
      <vt:lpstr>What group constitutes a ‘culture?’</vt:lpstr>
      <vt:lpstr>Being a clinician is a place of privilege</vt:lpstr>
      <vt:lpstr>PowerPoint Presentation</vt:lpstr>
      <vt:lpstr>PowerPoint Presentation</vt:lpstr>
      <vt:lpstr>Peace Corps:  a bedeshi in Nepal, 1997-99</vt:lpstr>
      <vt:lpstr>Peace Corps goals as health care providers</vt:lpstr>
      <vt:lpstr>A Stranger in a Strange Land-bedeshi style</vt:lpstr>
      <vt:lpstr>A sailboat in the Bahamas- mini me</vt:lpstr>
      <vt:lpstr>A Stranger in a Strange Land-boating style </vt:lpstr>
      <vt:lpstr>The invisible U.S. ‘culture’ of white ethnic people</vt:lpstr>
      <vt:lpstr>Chicago- a tale of many cities</vt:lpstr>
      <vt:lpstr>PowerPoint Presentation</vt:lpstr>
      <vt:lpstr>PowerPoint Presentation</vt:lpstr>
      <vt:lpstr>PowerPoint Presentation</vt:lpstr>
      <vt:lpstr>Cultural example- Maine fishing family</vt:lpstr>
      <vt:lpstr>Considerations-Maine fishing family</vt:lpstr>
      <vt:lpstr>Cultural example-first generation immigrant </vt:lpstr>
      <vt:lpstr>Considerations-first generation immigrant</vt:lpstr>
      <vt:lpstr>Cultural Considerations</vt:lpstr>
      <vt:lpstr>Cultural Considerations</vt:lpstr>
    </vt:vector>
  </TitlesOfParts>
  <Company>MaineHealth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Mayhew, Amy</dc:creator>
  <cp:lastModifiedBy>Mayhew, Amy</cp:lastModifiedBy>
  <cp:revision>3</cp:revision>
  <dcterms:created xsi:type="dcterms:W3CDTF">2024-12-03T14:45:38Z</dcterms:created>
  <dcterms:modified xsi:type="dcterms:W3CDTF">2024-12-04T13:32:38Z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0x0101002857394DC58CA644A5C1EFA51C6751C1</vt:lpwstr>
  </property>
</Properties>
</file>