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3" r:id="rId4"/>
  </p:sldMasterIdLst>
  <p:notesMasterIdLst>
    <p:notesMasterId r:id="rId19"/>
  </p:notesMasterIdLst>
  <p:sldIdLst>
    <p:sldId id="632" r:id="rId5"/>
    <p:sldId id="613" r:id="rId6"/>
    <p:sldId id="614" r:id="rId7"/>
    <p:sldId id="634" r:id="rId8"/>
    <p:sldId id="615" r:id="rId9"/>
    <p:sldId id="616" r:id="rId10"/>
    <p:sldId id="617" r:id="rId11"/>
    <p:sldId id="1452" r:id="rId12"/>
    <p:sldId id="1458" r:id="rId13"/>
    <p:sldId id="1460" r:id="rId14"/>
    <p:sldId id="1468" r:id="rId15"/>
    <p:sldId id="618" r:id="rId16"/>
    <p:sldId id="628" r:id="rId17"/>
    <p:sldId id="6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2"/>
    <p:restoredTop sz="95878"/>
  </p:normalViewPr>
  <p:slideViewPr>
    <p:cSldViewPr snapToGrid="0">
      <p:cViewPr varScale="1">
        <p:scale>
          <a:sx n="86" d="100"/>
          <a:sy n="86" d="100"/>
        </p:scale>
        <p:origin x="509" y="5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D1399-F850-5545-8F38-40DA525A4982}"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9A475-8E79-8E44-B820-3C160BB793BD}" type="slidenum">
              <a:rPr lang="en-US" smtClean="0"/>
              <a:t>‹#›</a:t>
            </a:fld>
            <a:endParaRPr lang="en-US"/>
          </a:p>
        </p:txBody>
      </p:sp>
    </p:spTree>
    <p:extLst>
      <p:ext uri="{BB962C8B-B14F-4D97-AF65-F5344CB8AC3E}">
        <p14:creationId xmlns:p14="http://schemas.microsoft.com/office/powerpoint/2010/main" val="241060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p>
          <a:p>
            <a:r>
              <a:rPr lang="en-US" dirty="0"/>
              <a:t>2021-09-15 15:59:05</a:t>
            </a:r>
          </a:p>
          <a:p>
            <a:r>
              <a:rPr lang="en-US" dirty="0"/>
              <a:t>--------------------------------------------</a:t>
            </a:r>
          </a:p>
          <a:p>
            <a:r>
              <a:rPr lang="en-US" dirty="0"/>
              <a:t>For a patient returning home with  any level of distress or low suicidal  risk, developing a safety plan is  an important exercise in  assessing the person’s ability to  engage in a process of  developing a safe net for  themselves. The planning  process is also a valuable tool  for use when someone returns to  the community following a crisis  or hospitalization. Safety  planning involves the client in a  process of identifying triggers for  increased risk and also the  personal, social and professional  resources that can be activated  to manage any distress. The  WICHE Toolkit includes an  excellent template for safety  planning and also walks a  practitioner through the process  for developing the plan.     </a:t>
            </a:r>
          </a:p>
        </p:txBody>
      </p:sp>
      <p:sp>
        <p:nvSpPr>
          <p:cNvPr id="4" name="Slide Number Placeholder 3"/>
          <p:cNvSpPr>
            <a:spLocks noGrp="1"/>
          </p:cNvSpPr>
          <p:nvPr>
            <p:ph type="sldNum" sz="quarter" idx="5"/>
          </p:nvPr>
        </p:nvSpPr>
        <p:spPr/>
        <p:txBody>
          <a:bodyPr/>
          <a:lstStyle/>
          <a:p>
            <a:fld id="{38D83493-1198-47D8-B3AC-370DE812FAD0}" type="slidenum">
              <a:rPr lang="en-US" smtClean="0"/>
              <a:t>2</a:t>
            </a:fld>
            <a:endParaRPr lang="en-US"/>
          </a:p>
        </p:txBody>
      </p:sp>
    </p:spTree>
    <p:extLst>
      <p:ext uri="{BB962C8B-B14F-4D97-AF65-F5344CB8AC3E}">
        <p14:creationId xmlns:p14="http://schemas.microsoft.com/office/powerpoint/2010/main" val="166600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Giving choices, very important to include young people in the planning, and explaining what's happening</a:t>
            </a:r>
          </a:p>
          <a:p>
            <a:endParaRPr lang="en-US" dirty="0">
              <a:cs typeface="Calibri"/>
            </a:endParaRPr>
          </a:p>
          <a:p>
            <a:r>
              <a:rPr lang="en-US" dirty="0">
                <a:cs typeface="Calibri"/>
              </a:rPr>
              <a:t>**Resource for language: </a:t>
            </a:r>
            <a:r>
              <a:rPr lang="en-US" dirty="0"/>
              <a:t>https://www.mirecc.va.gov/visn19/talk2kids/docs/Talk2Child_color.pdf</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F76DC-59A9-42B6-B8E8-E192AB0335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64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Can also be called a wellness plan and can be used by anyone – try to make your own!</a:t>
            </a:r>
          </a:p>
        </p:txBody>
      </p:sp>
      <p:sp>
        <p:nvSpPr>
          <p:cNvPr id="4" name="Slide Number Placeholder 3"/>
          <p:cNvSpPr>
            <a:spLocks noGrp="1"/>
          </p:cNvSpPr>
          <p:nvPr>
            <p:ph type="sldNum" sz="quarter" idx="5"/>
          </p:nvPr>
        </p:nvSpPr>
        <p:spPr/>
        <p:txBody>
          <a:bodyPr/>
          <a:lstStyle/>
          <a:p>
            <a:fld id="{38D83493-1198-47D8-B3AC-370DE812FAD0}" type="slidenum">
              <a:rPr lang="en-US" smtClean="0"/>
              <a:t>12</a:t>
            </a:fld>
            <a:endParaRPr lang="en-US"/>
          </a:p>
        </p:txBody>
      </p:sp>
    </p:spTree>
    <p:extLst>
      <p:ext uri="{BB962C8B-B14F-4D97-AF65-F5344CB8AC3E}">
        <p14:creationId xmlns:p14="http://schemas.microsoft.com/office/powerpoint/2010/main" val="273972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Working to plan and prevent the next crisis.</a:t>
            </a:r>
          </a:p>
        </p:txBody>
      </p:sp>
      <p:sp>
        <p:nvSpPr>
          <p:cNvPr id="4" name="Slide Number Placeholder 3"/>
          <p:cNvSpPr>
            <a:spLocks noGrp="1"/>
          </p:cNvSpPr>
          <p:nvPr>
            <p:ph type="sldNum" sz="quarter" idx="5"/>
          </p:nvPr>
        </p:nvSpPr>
        <p:spPr/>
        <p:txBody>
          <a:bodyPr/>
          <a:lstStyle/>
          <a:p>
            <a:fld id="{38D83493-1198-47D8-B3AC-370DE812FAD0}" type="slidenum">
              <a:rPr lang="en-US" smtClean="0"/>
              <a:t>3</a:t>
            </a:fld>
            <a:endParaRPr lang="en-US"/>
          </a:p>
        </p:txBody>
      </p:sp>
    </p:spTree>
    <p:extLst>
      <p:ext uri="{BB962C8B-B14F-4D97-AF65-F5344CB8AC3E}">
        <p14:creationId xmlns:p14="http://schemas.microsoft.com/office/powerpoint/2010/main" val="319946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Working to plan and prevent the next crisis.</a:t>
            </a:r>
          </a:p>
        </p:txBody>
      </p:sp>
      <p:sp>
        <p:nvSpPr>
          <p:cNvPr id="4" name="Slide Number Placeholder 3"/>
          <p:cNvSpPr>
            <a:spLocks noGrp="1"/>
          </p:cNvSpPr>
          <p:nvPr>
            <p:ph type="sldNum" sz="quarter" idx="5"/>
          </p:nvPr>
        </p:nvSpPr>
        <p:spPr/>
        <p:txBody>
          <a:bodyPr/>
          <a:lstStyle/>
          <a:p>
            <a:fld id="{38D83493-1198-47D8-B3AC-370DE812FAD0}" type="slidenum">
              <a:rPr lang="en-US" smtClean="0"/>
              <a:t>4</a:t>
            </a:fld>
            <a:endParaRPr lang="en-US"/>
          </a:p>
        </p:txBody>
      </p:sp>
    </p:spTree>
    <p:extLst>
      <p:ext uri="{BB962C8B-B14F-4D97-AF65-F5344CB8AC3E}">
        <p14:creationId xmlns:p14="http://schemas.microsoft.com/office/powerpoint/2010/main" val="24495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Maine Specific version available. Will dig into each section upcoming </a:t>
            </a:r>
          </a:p>
          <a:p>
            <a:endParaRPr lang="en-US" dirty="0"/>
          </a:p>
          <a:p>
            <a:endParaRPr lang="en-US" dirty="0"/>
          </a:p>
        </p:txBody>
      </p:sp>
      <p:sp>
        <p:nvSpPr>
          <p:cNvPr id="4" name="Slide Number Placeholder 3"/>
          <p:cNvSpPr>
            <a:spLocks noGrp="1"/>
          </p:cNvSpPr>
          <p:nvPr>
            <p:ph type="sldNum" sz="quarter" idx="5"/>
          </p:nvPr>
        </p:nvSpPr>
        <p:spPr/>
        <p:txBody>
          <a:bodyPr/>
          <a:lstStyle/>
          <a:p>
            <a:fld id="{38D83493-1198-47D8-B3AC-370DE812FAD0}" type="slidenum">
              <a:rPr lang="en-US" smtClean="0"/>
              <a:t>5</a:t>
            </a:fld>
            <a:endParaRPr lang="en-US"/>
          </a:p>
        </p:txBody>
      </p:sp>
    </p:spTree>
    <p:extLst>
      <p:ext uri="{BB962C8B-B14F-4D97-AF65-F5344CB8AC3E}">
        <p14:creationId xmlns:p14="http://schemas.microsoft.com/office/powerpoint/2010/main" val="241384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them to fill out their own Safety and/or wellness plan! (come back to this in in person session?)</a:t>
            </a:r>
          </a:p>
          <a:p>
            <a:endParaRPr lang="en-US" dirty="0"/>
          </a:p>
          <a:p>
            <a:r>
              <a:rPr lang="en-US" dirty="0"/>
              <a:t>Should include #s for resources to help on Safety plan! (see end of presentation for full list or attached).</a:t>
            </a:r>
          </a:p>
          <a:p>
            <a:r>
              <a:rPr lang="en-US" dirty="0"/>
              <a:t>See resources for template with Maine specific resources included. </a:t>
            </a:r>
          </a:p>
          <a:p>
            <a:endParaRPr lang="en-US" dirty="0"/>
          </a:p>
          <a:p>
            <a:endParaRPr lang="en-US" dirty="0"/>
          </a:p>
        </p:txBody>
      </p:sp>
      <p:sp>
        <p:nvSpPr>
          <p:cNvPr id="4" name="Slide Number Placeholder 3"/>
          <p:cNvSpPr>
            <a:spLocks noGrp="1"/>
          </p:cNvSpPr>
          <p:nvPr>
            <p:ph type="sldNum" sz="quarter" idx="5"/>
          </p:nvPr>
        </p:nvSpPr>
        <p:spPr/>
        <p:txBody>
          <a:bodyPr/>
          <a:lstStyle/>
          <a:p>
            <a:fld id="{38D83493-1198-47D8-B3AC-370DE812FAD0}" type="slidenum">
              <a:rPr lang="en-US" smtClean="0"/>
              <a:t>6</a:t>
            </a:fld>
            <a:endParaRPr lang="en-US"/>
          </a:p>
        </p:txBody>
      </p:sp>
    </p:spTree>
    <p:extLst>
      <p:ext uri="{BB962C8B-B14F-4D97-AF65-F5344CB8AC3E}">
        <p14:creationId xmlns:p14="http://schemas.microsoft.com/office/powerpoint/2010/main" val="292453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them to fill out their own Safety and/or wellness plan! (come back to this in in person session)</a:t>
            </a:r>
          </a:p>
          <a:p>
            <a:endParaRPr lang="en-US" dirty="0"/>
          </a:p>
          <a:p>
            <a:r>
              <a:rPr lang="en-US" dirty="0"/>
              <a:t>Should include #s for resources to help on Safety plan! (see end of presentation for full list or attached).</a:t>
            </a:r>
          </a:p>
          <a:p>
            <a:r>
              <a:rPr lang="en-US" dirty="0"/>
              <a:t>See resources for template with Maine specific resources included. </a:t>
            </a:r>
          </a:p>
          <a:p>
            <a:endParaRPr lang="en-US" dirty="0"/>
          </a:p>
          <a:p>
            <a:r>
              <a:rPr lang="en-US" dirty="0"/>
              <a:t>Safety plans can be kept as a physical copy (paper), on an app, picture on phone, etc. Somewhere where the client will have access when they need it. Best decided with them.</a:t>
            </a:r>
          </a:p>
          <a:p>
            <a:endParaRPr lang="en-US" dirty="0"/>
          </a:p>
          <a:p>
            <a:r>
              <a:rPr lang="en-US" dirty="0"/>
              <a:t>Talk more about step 6 specifically in the following slide RE: Lethal means safety</a:t>
            </a:r>
          </a:p>
          <a:p>
            <a:endParaRPr lang="en-US" dirty="0"/>
          </a:p>
        </p:txBody>
      </p:sp>
      <p:sp>
        <p:nvSpPr>
          <p:cNvPr id="4" name="Slide Number Placeholder 3"/>
          <p:cNvSpPr>
            <a:spLocks noGrp="1"/>
          </p:cNvSpPr>
          <p:nvPr>
            <p:ph type="sldNum" sz="quarter" idx="5"/>
          </p:nvPr>
        </p:nvSpPr>
        <p:spPr/>
        <p:txBody>
          <a:bodyPr/>
          <a:lstStyle/>
          <a:p>
            <a:fld id="{38D83493-1198-47D8-B3AC-370DE812FAD0}" type="slidenum">
              <a:rPr lang="en-US" smtClean="0"/>
              <a:t>7</a:t>
            </a:fld>
            <a:endParaRPr lang="en-US"/>
          </a:p>
        </p:txBody>
      </p:sp>
    </p:spTree>
    <p:extLst>
      <p:ext uri="{BB962C8B-B14F-4D97-AF65-F5344CB8AC3E}">
        <p14:creationId xmlns:p14="http://schemas.microsoft.com/office/powerpoint/2010/main" val="277862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23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07" indent="-174107">
              <a:buFontTx/>
              <a:buChar char="-"/>
            </a:pPr>
            <a:r>
              <a:rPr lang="en-US" dirty="0"/>
              <a:t>Remember that there can be stigma associated with suicide, substance use, firearms, and lethal means, so the approach you take is key to success</a:t>
            </a:r>
          </a:p>
          <a:p>
            <a:pPr marL="174107" indent="-174107">
              <a:buFontTx/>
              <a:buChar char="-"/>
            </a:pPr>
            <a:r>
              <a:rPr lang="en-US" dirty="0"/>
              <a:t>Consider approach you would take with someone who has been drinking and wants to drive- take their keys, because this reduces a bad outcome in the face of a volatile situation</a:t>
            </a:r>
          </a:p>
          <a:p>
            <a:pPr marL="174107" indent="-174107">
              <a:buFontTx/>
              <a:buChar char="-"/>
            </a:pPr>
            <a:r>
              <a:rPr lang="en-US" dirty="0"/>
              <a:t>LMSC can be addressed as a primary prevention approach, developing a plan prior to a crisis happening (PH approach is preventing suicidal behaviors before they occur)</a:t>
            </a:r>
          </a:p>
          <a:p>
            <a:pPr marL="174107" indent="-174107">
              <a:buFontTx/>
              <a:buChar char="-"/>
            </a:pPr>
            <a:r>
              <a:rPr lang="en-US" dirty="0"/>
              <a:t>- help the client to identify other reasons for separating themselves and the lethal means- children at home, pets, neighbors</a:t>
            </a:r>
          </a:p>
          <a:p>
            <a:pPr marL="174107" indent="-174107">
              <a:buFontTx/>
              <a:buChar char="-"/>
            </a:pPr>
            <a:r>
              <a:rPr lang="en-US" dirty="0"/>
              <a:t>Taking the time to understand why owning a firearm is a priority for someone- there are many reasons such as self protection, recreation/hobby, family tradition and bonding experience</a:t>
            </a:r>
          </a:p>
          <a:p>
            <a:r>
              <a:rPr lang="en-US" dirty="0"/>
              <a:t>- Be open to discussing specific threats/concerns of the client</a:t>
            </a:r>
          </a:p>
          <a:p>
            <a:r>
              <a:rPr lang="en-US" dirty="0"/>
              <a:t>- Discuss the realistic risk of home invasion crimes</a:t>
            </a:r>
          </a:p>
          <a:p>
            <a:r>
              <a:rPr lang="en-US" dirty="0"/>
              <a:t>- Consider other means of protection- alarm system, dog, flood lights etc.</a:t>
            </a:r>
          </a:p>
          <a:p>
            <a:r>
              <a:rPr lang="en-US" dirty="0"/>
              <a:t>- What steps can the person take to mitigate suicide risk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75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sz="2400" i="0" dirty="0"/>
              <a:t>Start with identifying what is important to youth and caregivers</a:t>
            </a:r>
          </a:p>
          <a:p>
            <a:pPr lvl="1">
              <a:defRPr/>
            </a:pPr>
            <a:endParaRPr lang="en-US" sz="2400" i="0" dirty="0"/>
          </a:p>
          <a:p>
            <a:pPr lvl="1">
              <a:defRPr/>
            </a:pPr>
            <a:r>
              <a:rPr lang="en-US" sz="2400" i="0" dirty="0"/>
              <a:t>Recognize that a young person may not have ultimate control over firearm safety measures in their household. If young person and caregivers have different safety goals, strategize a compromise if possible, and work with youth on other forms of safety planning.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01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2EDC-1EDE-7DF8-2D57-08F615319F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2665CC-3076-52DE-EB2D-CC07F1CBE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0B0C25-9120-6A91-E1AC-47EEA4E91CD2}"/>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5" name="Footer Placeholder 4">
            <a:extLst>
              <a:ext uri="{FF2B5EF4-FFF2-40B4-BE49-F238E27FC236}">
                <a16:creationId xmlns:a16="http://schemas.microsoft.com/office/drawing/2014/main" id="{FF9CE62C-A8FF-35DF-8D3B-365117146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42859-6332-B9F7-9F8D-32758A206999}"/>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168072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2BD2-A3EC-2A79-A23C-868627529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8B60A-B052-C223-6C96-9B905B099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713E5-8921-E44D-9001-851166B18727}"/>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5" name="Footer Placeholder 4">
            <a:extLst>
              <a:ext uri="{FF2B5EF4-FFF2-40B4-BE49-F238E27FC236}">
                <a16:creationId xmlns:a16="http://schemas.microsoft.com/office/drawing/2014/main" id="{4270552C-E56A-8847-5F5D-27FA095E3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01AE0-D02C-356C-378A-020DDDEE690B}"/>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9754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13B38-1D0B-127D-2AB9-130F54E095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BEDF8-F24F-3B45-E70E-D81424AAB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8BE29-388F-F05B-EF0C-09F1458DF2A5}"/>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5" name="Footer Placeholder 4">
            <a:extLst>
              <a:ext uri="{FF2B5EF4-FFF2-40B4-BE49-F238E27FC236}">
                <a16:creationId xmlns:a16="http://schemas.microsoft.com/office/drawing/2014/main" id="{5A29F2C5-5DFA-641E-AC10-135FEDC90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97140-0ABB-3BE7-C1AF-3034FCED7DD8}"/>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14463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Holder 6">
            <a:extLst>
              <a:ext uri="{FF2B5EF4-FFF2-40B4-BE49-F238E27FC236}">
                <a16:creationId xmlns:a16="http://schemas.microsoft.com/office/drawing/2014/main" id="{312BC1E8-539E-AAFD-F83F-5A96FACBC145}"/>
              </a:ext>
            </a:extLst>
          </p:cNvPr>
          <p:cNvSpPr>
            <a:spLocks noGrp="1"/>
          </p:cNvSpPr>
          <p:nvPr>
            <p:ph type="sldNum" sz="quarter" idx="7"/>
          </p:nvPr>
        </p:nvSpPr>
        <p:spPr>
          <a:xfrm>
            <a:off x="9132963" y="6409471"/>
            <a:ext cx="2804160" cy="215444"/>
          </a:xfrm>
        </p:spPr>
        <p:txBody>
          <a:bodyPr lIns="0" tIns="0" rIns="0" bIns="0"/>
          <a:lstStyle>
            <a:lvl1pPr algn="r">
              <a:defRPr sz="1400" b="0" i="0">
                <a:solidFill>
                  <a:schemeClr val="tx1"/>
                </a:solidFill>
                <a:latin typeface="Georgia" panose="02040502050405020303" pitchFamily="18"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5466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Arc">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9132963" y="6409471"/>
            <a:ext cx="2804160" cy="215444"/>
          </a:xfrm>
        </p:spPr>
        <p:txBody>
          <a:bodyPr lIns="0" tIns="0" rIns="0" bIns="0"/>
          <a:lstStyle>
            <a:lvl1pPr algn="r">
              <a:defRPr sz="1400" b="0" i="0">
                <a:solidFill>
                  <a:schemeClr val="tx1"/>
                </a:solidFill>
                <a:latin typeface="Georgia" panose="02040502050405020303" pitchFamily="18" charset="0"/>
              </a:defRPr>
            </a:lvl1pPr>
          </a:lstStyle>
          <a:p>
            <a:fld id="{B6F15528-21DE-4FAA-801E-634DDDAF4B2B}" type="slidenum">
              <a:rPr lang="en-US" smtClean="0"/>
              <a:pPr/>
              <a:t>‹#›</a:t>
            </a:fld>
            <a:endParaRPr lang="en-US" dirty="0"/>
          </a:p>
        </p:txBody>
      </p:sp>
      <p:sp>
        <p:nvSpPr>
          <p:cNvPr id="7" name="Freeform 6">
            <a:extLst>
              <a:ext uri="{FF2B5EF4-FFF2-40B4-BE49-F238E27FC236}">
                <a16:creationId xmlns:a16="http://schemas.microsoft.com/office/drawing/2014/main" id="{31CE0DEB-8AFC-1643-6B64-041B720EACA4}"/>
              </a:ext>
            </a:extLst>
          </p:cNvPr>
          <p:cNvSpPr>
            <a:spLocks noChangeAspect="1"/>
          </p:cNvSpPr>
          <p:nvPr userDrawn="1"/>
        </p:nvSpPr>
        <p:spPr>
          <a:xfrm>
            <a:off x="0" y="0"/>
            <a:ext cx="4458904" cy="6925076"/>
          </a:xfrm>
          <a:custGeom>
            <a:avLst/>
            <a:gdLst>
              <a:gd name="connsiteX0" fmla="*/ 0 w 3234089"/>
              <a:gd name="connsiteY0" fmla="*/ 0 h 6841872"/>
              <a:gd name="connsiteX1" fmla="*/ 1764095 w 3234089"/>
              <a:gd name="connsiteY1" fmla="*/ 0 h 6841872"/>
              <a:gd name="connsiteX2" fmla="*/ 1809862 w 3234089"/>
              <a:gd name="connsiteY2" fmla="*/ 43635 h 6841872"/>
              <a:gd name="connsiteX3" fmla="*/ 3234089 w 3234089"/>
              <a:gd name="connsiteY3" fmla="*/ 3482024 h 6841872"/>
              <a:gd name="connsiteX4" fmla="*/ 1970870 w 3234089"/>
              <a:gd name="connsiteY4" fmla="*/ 6751539 h 6841872"/>
              <a:gd name="connsiteX5" fmla="*/ 1884744 w 3234089"/>
              <a:gd name="connsiteY5" fmla="*/ 6841872 h 6841872"/>
              <a:gd name="connsiteX6" fmla="*/ 0 w 3234089"/>
              <a:gd name="connsiteY6" fmla="*/ 6841872 h 6841872"/>
              <a:gd name="connsiteX0" fmla="*/ 0 w 4835550"/>
              <a:gd name="connsiteY0" fmla="*/ 0 h 6851462"/>
              <a:gd name="connsiteX1" fmla="*/ 3365556 w 4835550"/>
              <a:gd name="connsiteY1" fmla="*/ 9590 h 6851462"/>
              <a:gd name="connsiteX2" fmla="*/ 3411323 w 4835550"/>
              <a:gd name="connsiteY2" fmla="*/ 53225 h 6851462"/>
              <a:gd name="connsiteX3" fmla="*/ 4835550 w 4835550"/>
              <a:gd name="connsiteY3" fmla="*/ 3491614 h 6851462"/>
              <a:gd name="connsiteX4" fmla="*/ 3572331 w 4835550"/>
              <a:gd name="connsiteY4" fmla="*/ 6761129 h 6851462"/>
              <a:gd name="connsiteX5" fmla="*/ 3486205 w 4835550"/>
              <a:gd name="connsiteY5" fmla="*/ 6851462 h 6851462"/>
              <a:gd name="connsiteX6" fmla="*/ 1601461 w 4835550"/>
              <a:gd name="connsiteY6" fmla="*/ 6851462 h 6851462"/>
              <a:gd name="connsiteX7" fmla="*/ 0 w 4835550"/>
              <a:gd name="connsiteY7" fmla="*/ 0 h 6851462"/>
              <a:gd name="connsiteX0" fmla="*/ 0 w 4835550"/>
              <a:gd name="connsiteY0" fmla="*/ 0 h 6899410"/>
              <a:gd name="connsiteX1" fmla="*/ 3365556 w 4835550"/>
              <a:gd name="connsiteY1" fmla="*/ 9590 h 6899410"/>
              <a:gd name="connsiteX2" fmla="*/ 3411323 w 4835550"/>
              <a:gd name="connsiteY2" fmla="*/ 53225 h 6899410"/>
              <a:gd name="connsiteX3" fmla="*/ 4835550 w 4835550"/>
              <a:gd name="connsiteY3" fmla="*/ 3491614 h 6899410"/>
              <a:gd name="connsiteX4" fmla="*/ 3572331 w 4835550"/>
              <a:gd name="connsiteY4" fmla="*/ 6761129 h 6899410"/>
              <a:gd name="connsiteX5" fmla="*/ 3486205 w 4835550"/>
              <a:gd name="connsiteY5" fmla="*/ 6851462 h 6899410"/>
              <a:gd name="connsiteX6" fmla="*/ 9589 w 4835550"/>
              <a:gd name="connsiteY6" fmla="*/ 6899410 h 6899410"/>
              <a:gd name="connsiteX7" fmla="*/ 0 w 4835550"/>
              <a:gd name="connsiteY7" fmla="*/ 0 h 6899410"/>
              <a:gd name="connsiteX0" fmla="*/ 383584 w 4825961"/>
              <a:gd name="connsiteY0" fmla="*/ 0 h 6899410"/>
              <a:gd name="connsiteX1" fmla="*/ 3355967 w 4825961"/>
              <a:gd name="connsiteY1" fmla="*/ 9590 h 6899410"/>
              <a:gd name="connsiteX2" fmla="*/ 3401734 w 4825961"/>
              <a:gd name="connsiteY2" fmla="*/ 53225 h 6899410"/>
              <a:gd name="connsiteX3" fmla="*/ 4825961 w 4825961"/>
              <a:gd name="connsiteY3" fmla="*/ 3491614 h 6899410"/>
              <a:gd name="connsiteX4" fmla="*/ 3562742 w 4825961"/>
              <a:gd name="connsiteY4" fmla="*/ 6761129 h 6899410"/>
              <a:gd name="connsiteX5" fmla="*/ 3476616 w 4825961"/>
              <a:gd name="connsiteY5" fmla="*/ 6851462 h 6899410"/>
              <a:gd name="connsiteX6" fmla="*/ 0 w 4825961"/>
              <a:gd name="connsiteY6" fmla="*/ 6899410 h 6899410"/>
              <a:gd name="connsiteX7" fmla="*/ 383584 w 4825961"/>
              <a:gd name="connsiteY7" fmla="*/ 0 h 6899410"/>
              <a:gd name="connsiteX0" fmla="*/ 1 w 4442378"/>
              <a:gd name="connsiteY0" fmla="*/ 0 h 6899410"/>
              <a:gd name="connsiteX1" fmla="*/ 2972384 w 4442378"/>
              <a:gd name="connsiteY1" fmla="*/ 9590 h 6899410"/>
              <a:gd name="connsiteX2" fmla="*/ 3018151 w 4442378"/>
              <a:gd name="connsiteY2" fmla="*/ 53225 h 6899410"/>
              <a:gd name="connsiteX3" fmla="*/ 4442378 w 4442378"/>
              <a:gd name="connsiteY3" fmla="*/ 3491614 h 6899410"/>
              <a:gd name="connsiteX4" fmla="*/ 3179159 w 4442378"/>
              <a:gd name="connsiteY4" fmla="*/ 6761129 h 6899410"/>
              <a:gd name="connsiteX5" fmla="*/ 3093033 w 4442378"/>
              <a:gd name="connsiteY5" fmla="*/ 6851462 h 6899410"/>
              <a:gd name="connsiteX6" fmla="*/ 0 w 4442378"/>
              <a:gd name="connsiteY6" fmla="*/ 6899410 h 6899410"/>
              <a:gd name="connsiteX7" fmla="*/ 1 w 4442378"/>
              <a:gd name="connsiteY7" fmla="*/ 0 h 68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2378" h="6899410">
                <a:moveTo>
                  <a:pt x="1" y="0"/>
                </a:moveTo>
                <a:lnTo>
                  <a:pt x="2972384" y="9590"/>
                </a:lnTo>
                <a:lnTo>
                  <a:pt x="3018151" y="53225"/>
                </a:lnTo>
                <a:cubicBezTo>
                  <a:pt x="3898111" y="933186"/>
                  <a:pt x="4442378" y="2148840"/>
                  <a:pt x="4442378" y="3491614"/>
                </a:cubicBezTo>
                <a:cubicBezTo>
                  <a:pt x="4442378" y="4750466"/>
                  <a:pt x="3964019" y="5897591"/>
                  <a:pt x="3179159" y="6761129"/>
                </a:cubicBezTo>
                <a:lnTo>
                  <a:pt x="3093033" y="6851462"/>
                </a:lnTo>
                <a:lnTo>
                  <a:pt x="0" y="6899410"/>
                </a:lnTo>
                <a:cubicBezTo>
                  <a:pt x="0" y="4618786"/>
                  <a:pt x="1" y="2280624"/>
                  <a:pt x="1" y="0"/>
                </a:cubicBezTo>
                <a:close/>
              </a:path>
            </a:pathLst>
          </a:custGeom>
          <a:solidFill>
            <a:srgbClr val="004D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E93F3DAF-B736-C645-09AF-8D91D6A40963}"/>
              </a:ext>
            </a:extLst>
          </p:cNvPr>
          <p:cNvSpPr>
            <a:spLocks noGrp="1"/>
          </p:cNvSpPr>
          <p:nvPr>
            <p:ph type="body" sz="quarter" idx="10" hasCustomPrompt="1"/>
          </p:nvPr>
        </p:nvSpPr>
        <p:spPr>
          <a:xfrm>
            <a:off x="654050" y="2203450"/>
            <a:ext cx="2946400" cy="615553"/>
          </a:xfrm>
        </p:spPr>
        <p:txBody>
          <a:bodyPr/>
          <a:lstStyle>
            <a:lvl1pPr>
              <a:defRPr sz="4000">
                <a:solidFill>
                  <a:schemeClr val="bg1"/>
                </a:solidFill>
                <a:latin typeface="Georgia" panose="02040502050405020303" pitchFamily="18" charset="0"/>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dirty="0"/>
              <a:t>Placeholder</a:t>
            </a:r>
          </a:p>
        </p:txBody>
      </p:sp>
      <p:sp>
        <p:nvSpPr>
          <p:cNvPr id="5" name="Text Placeholder 4">
            <a:extLst>
              <a:ext uri="{FF2B5EF4-FFF2-40B4-BE49-F238E27FC236}">
                <a16:creationId xmlns:a16="http://schemas.microsoft.com/office/drawing/2014/main" id="{4128745E-1CC0-2546-2F50-193B518505B7}"/>
              </a:ext>
            </a:extLst>
          </p:cNvPr>
          <p:cNvSpPr>
            <a:spLocks noGrp="1"/>
          </p:cNvSpPr>
          <p:nvPr>
            <p:ph type="body" sz="quarter" idx="11"/>
          </p:nvPr>
        </p:nvSpPr>
        <p:spPr>
          <a:xfrm>
            <a:off x="5226050" y="1338263"/>
            <a:ext cx="5919788" cy="615553"/>
          </a:xfrm>
        </p:spPr>
        <p:txBody>
          <a:bodyPr/>
          <a:lstStyle>
            <a:lvl1pPr marL="0" indent="0">
              <a:buClr>
                <a:srgbClr val="0099DA"/>
              </a:buClr>
              <a:buSzPct val="125000"/>
              <a:buFont typeface="Arial" panose="020B0604020202020204" pitchFamily="34" charset="0"/>
              <a:buNone/>
              <a:defRPr sz="2000">
                <a:solidFill>
                  <a:schemeClr val="tx1"/>
                </a:solidFill>
                <a:latin typeface="Georgia" panose="02040502050405020303" pitchFamily="18" charset="0"/>
              </a:defRPr>
            </a:lvl1pPr>
            <a:lvl2pPr>
              <a:defRPr sz="2000">
                <a:solidFill>
                  <a:schemeClr val="tx1"/>
                </a:solidFill>
                <a:latin typeface="Georgia" panose="02040502050405020303" pitchFamily="18" charset="0"/>
              </a:defRPr>
            </a:lvl2pPr>
            <a:lvl3pPr>
              <a:defRPr sz="2000">
                <a:solidFill>
                  <a:schemeClr val="tx1"/>
                </a:solidFill>
                <a:latin typeface="Georgia" panose="02040502050405020303" pitchFamily="18" charset="0"/>
              </a:defRPr>
            </a:lvl3pPr>
            <a:lvl4pPr>
              <a:defRPr sz="2000">
                <a:solidFill>
                  <a:schemeClr val="tx1"/>
                </a:solidFill>
                <a:latin typeface="Georgia" panose="02040502050405020303" pitchFamily="18" charset="0"/>
              </a:defRPr>
            </a:lvl4pPr>
            <a:lvl5pPr>
              <a:defRPr sz="2000">
                <a:solidFill>
                  <a:schemeClr val="tx1"/>
                </a:solidFill>
                <a:latin typeface="Georgia" panose="02040502050405020303" pitchFamily="18"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18158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2EA8598-6264-B8B8-82EB-8828038DE0D2}"/>
              </a:ext>
            </a:extLst>
          </p:cNvPr>
          <p:cNvSpPr/>
          <p:nvPr userDrawn="1"/>
        </p:nvSpPr>
        <p:spPr>
          <a:xfrm>
            <a:off x="0" y="-1866"/>
            <a:ext cx="12192000" cy="1694165"/>
          </a:xfrm>
          <a:custGeom>
            <a:avLst/>
            <a:gdLst>
              <a:gd name="connsiteX0" fmla="*/ 0 w 12192000"/>
              <a:gd name="connsiteY0" fmla="*/ 0 h 1049154"/>
              <a:gd name="connsiteX1" fmla="*/ 12192000 w 12192000"/>
              <a:gd name="connsiteY1" fmla="*/ 0 h 1049154"/>
              <a:gd name="connsiteX2" fmla="*/ 12192000 w 12192000"/>
              <a:gd name="connsiteY2" fmla="*/ 1049154 h 1049154"/>
              <a:gd name="connsiteX3" fmla="*/ 0 w 12192000"/>
              <a:gd name="connsiteY3" fmla="*/ 1049154 h 1049154"/>
              <a:gd name="connsiteX4" fmla="*/ 0 w 12192000"/>
              <a:gd name="connsiteY4" fmla="*/ 0 h 1049154"/>
              <a:gd name="connsiteX0" fmla="*/ 0 w 12192000"/>
              <a:gd name="connsiteY0" fmla="*/ 0 h 1694046"/>
              <a:gd name="connsiteX1" fmla="*/ 12192000 w 12192000"/>
              <a:gd name="connsiteY1" fmla="*/ 0 h 1694046"/>
              <a:gd name="connsiteX2" fmla="*/ 12192000 w 12192000"/>
              <a:gd name="connsiteY2" fmla="*/ 1049154 h 1694046"/>
              <a:gd name="connsiteX3" fmla="*/ 6227545 w 12192000"/>
              <a:gd name="connsiteY3" fmla="*/ 1694046 h 1694046"/>
              <a:gd name="connsiteX4" fmla="*/ 0 w 12192000"/>
              <a:gd name="connsiteY4" fmla="*/ 1049154 h 1694046"/>
              <a:gd name="connsiteX5" fmla="*/ 0 w 12192000"/>
              <a:gd name="connsiteY5" fmla="*/ 0 h 1694046"/>
              <a:gd name="connsiteX0" fmla="*/ 0 w 12192000"/>
              <a:gd name="connsiteY0" fmla="*/ 0 h 1696751"/>
              <a:gd name="connsiteX1" fmla="*/ 12192000 w 12192000"/>
              <a:gd name="connsiteY1" fmla="*/ 0 h 1696751"/>
              <a:gd name="connsiteX2" fmla="*/ 12192000 w 12192000"/>
              <a:gd name="connsiteY2" fmla="*/ 1049154 h 1696751"/>
              <a:gd name="connsiteX3" fmla="*/ 6227545 w 12192000"/>
              <a:gd name="connsiteY3" fmla="*/ 1694046 h 1696751"/>
              <a:gd name="connsiteX4" fmla="*/ 0 w 12192000"/>
              <a:gd name="connsiteY4" fmla="*/ 1049154 h 1696751"/>
              <a:gd name="connsiteX5" fmla="*/ 0 w 12192000"/>
              <a:gd name="connsiteY5" fmla="*/ 0 h 1696751"/>
              <a:gd name="connsiteX0" fmla="*/ 0 w 12192000"/>
              <a:gd name="connsiteY0" fmla="*/ 0 h 1695946"/>
              <a:gd name="connsiteX1" fmla="*/ 12192000 w 12192000"/>
              <a:gd name="connsiteY1" fmla="*/ 0 h 1695946"/>
              <a:gd name="connsiteX2" fmla="*/ 12192000 w 12192000"/>
              <a:gd name="connsiteY2" fmla="*/ 1049154 h 1695946"/>
              <a:gd name="connsiteX3" fmla="*/ 6227545 w 12192000"/>
              <a:gd name="connsiteY3" fmla="*/ 1694046 h 1695946"/>
              <a:gd name="connsiteX4" fmla="*/ 0 w 12192000"/>
              <a:gd name="connsiteY4" fmla="*/ 1049154 h 1695946"/>
              <a:gd name="connsiteX5" fmla="*/ 0 w 12192000"/>
              <a:gd name="connsiteY5" fmla="*/ 0 h 1695946"/>
              <a:gd name="connsiteX0" fmla="*/ 0 w 12192000"/>
              <a:gd name="connsiteY0" fmla="*/ 0 h 1695946"/>
              <a:gd name="connsiteX1" fmla="*/ 12192000 w 12192000"/>
              <a:gd name="connsiteY1" fmla="*/ 0 h 1695946"/>
              <a:gd name="connsiteX2" fmla="*/ 12192000 w 12192000"/>
              <a:gd name="connsiteY2" fmla="*/ 1049154 h 1695946"/>
              <a:gd name="connsiteX3" fmla="*/ 6227545 w 12192000"/>
              <a:gd name="connsiteY3" fmla="*/ 1694046 h 1695946"/>
              <a:gd name="connsiteX4" fmla="*/ 0 w 12192000"/>
              <a:gd name="connsiteY4" fmla="*/ 1049154 h 1695946"/>
              <a:gd name="connsiteX5" fmla="*/ 0 w 12192000"/>
              <a:gd name="connsiteY5" fmla="*/ 0 h 1695946"/>
              <a:gd name="connsiteX0" fmla="*/ 0 w 12192000"/>
              <a:gd name="connsiteY0" fmla="*/ 0 h 1697022"/>
              <a:gd name="connsiteX1" fmla="*/ 12192000 w 12192000"/>
              <a:gd name="connsiteY1" fmla="*/ 0 h 1697022"/>
              <a:gd name="connsiteX2" fmla="*/ 12192000 w 12192000"/>
              <a:gd name="connsiteY2" fmla="*/ 1049154 h 1697022"/>
              <a:gd name="connsiteX3" fmla="*/ 6227545 w 12192000"/>
              <a:gd name="connsiteY3" fmla="*/ 1694046 h 1697022"/>
              <a:gd name="connsiteX4" fmla="*/ 0 w 12192000"/>
              <a:gd name="connsiteY4" fmla="*/ 1049154 h 1697022"/>
              <a:gd name="connsiteX5" fmla="*/ 0 w 12192000"/>
              <a:gd name="connsiteY5" fmla="*/ 0 h 1697022"/>
              <a:gd name="connsiteX0" fmla="*/ 0 w 12192000"/>
              <a:gd name="connsiteY0" fmla="*/ 0 h 1695715"/>
              <a:gd name="connsiteX1" fmla="*/ 12192000 w 12192000"/>
              <a:gd name="connsiteY1" fmla="*/ 0 h 1695715"/>
              <a:gd name="connsiteX2" fmla="*/ 12192000 w 12192000"/>
              <a:gd name="connsiteY2" fmla="*/ 1049154 h 1695715"/>
              <a:gd name="connsiteX3" fmla="*/ 6227545 w 12192000"/>
              <a:gd name="connsiteY3" fmla="*/ 1694046 h 1695715"/>
              <a:gd name="connsiteX4" fmla="*/ 0 w 12192000"/>
              <a:gd name="connsiteY4" fmla="*/ 1049154 h 1695715"/>
              <a:gd name="connsiteX5" fmla="*/ 0 w 12192000"/>
              <a:gd name="connsiteY5" fmla="*/ 0 h 1695715"/>
              <a:gd name="connsiteX0" fmla="*/ 0 w 12192000"/>
              <a:gd name="connsiteY0" fmla="*/ 0 h 1694165"/>
              <a:gd name="connsiteX1" fmla="*/ 12192000 w 12192000"/>
              <a:gd name="connsiteY1" fmla="*/ 0 h 1694165"/>
              <a:gd name="connsiteX2" fmla="*/ 12192000 w 12192000"/>
              <a:gd name="connsiteY2" fmla="*/ 1049154 h 1694165"/>
              <a:gd name="connsiteX3" fmla="*/ 6227545 w 12192000"/>
              <a:gd name="connsiteY3" fmla="*/ 1694046 h 1694165"/>
              <a:gd name="connsiteX4" fmla="*/ 0 w 12192000"/>
              <a:gd name="connsiteY4" fmla="*/ 1049154 h 1694165"/>
              <a:gd name="connsiteX5" fmla="*/ 0 w 12192000"/>
              <a:gd name="connsiteY5" fmla="*/ 0 h 1694165"/>
              <a:gd name="connsiteX0" fmla="*/ 0 w 12192000"/>
              <a:gd name="connsiteY0" fmla="*/ 0 h 1694165"/>
              <a:gd name="connsiteX1" fmla="*/ 12192000 w 12192000"/>
              <a:gd name="connsiteY1" fmla="*/ 0 h 1694165"/>
              <a:gd name="connsiteX2" fmla="*/ 12192000 w 12192000"/>
              <a:gd name="connsiteY2" fmla="*/ 1049154 h 1694165"/>
              <a:gd name="connsiteX3" fmla="*/ 6227545 w 12192000"/>
              <a:gd name="connsiteY3" fmla="*/ 1694046 h 1694165"/>
              <a:gd name="connsiteX4" fmla="*/ 0 w 12192000"/>
              <a:gd name="connsiteY4" fmla="*/ 1049154 h 1694165"/>
              <a:gd name="connsiteX5" fmla="*/ 0 w 12192000"/>
              <a:gd name="connsiteY5" fmla="*/ 0 h 169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694165">
                <a:moveTo>
                  <a:pt x="0" y="0"/>
                </a:moveTo>
                <a:lnTo>
                  <a:pt x="12192000" y="0"/>
                </a:lnTo>
                <a:lnTo>
                  <a:pt x="12192000" y="1049154"/>
                </a:lnTo>
                <a:cubicBezTo>
                  <a:pt x="10328977" y="1424539"/>
                  <a:pt x="8630652" y="1687629"/>
                  <a:pt x="6227545" y="1694046"/>
                </a:cubicBezTo>
                <a:cubicBezTo>
                  <a:pt x="3824438" y="1700463"/>
                  <a:pt x="2056597" y="1446998"/>
                  <a:pt x="0" y="1049154"/>
                </a:cubicBezTo>
                <a:lnTo>
                  <a:pt x="0" y="0"/>
                </a:lnTo>
                <a:close/>
              </a:path>
            </a:pathLst>
          </a:custGeom>
          <a:solidFill>
            <a:srgbClr val="004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older 6">
            <a:extLst>
              <a:ext uri="{FF2B5EF4-FFF2-40B4-BE49-F238E27FC236}">
                <a16:creationId xmlns:a16="http://schemas.microsoft.com/office/drawing/2014/main" id="{2875162B-17F3-F70D-7B98-1DA6DB436379}"/>
              </a:ext>
            </a:extLst>
          </p:cNvPr>
          <p:cNvSpPr>
            <a:spLocks noGrp="1"/>
          </p:cNvSpPr>
          <p:nvPr>
            <p:ph type="sldNum" sz="quarter" idx="7"/>
          </p:nvPr>
        </p:nvSpPr>
        <p:spPr>
          <a:xfrm>
            <a:off x="9132963" y="6409471"/>
            <a:ext cx="2804160" cy="215444"/>
          </a:xfrm>
        </p:spPr>
        <p:txBody>
          <a:bodyPr lIns="0" tIns="0" rIns="0" bIns="0"/>
          <a:lstStyle>
            <a:lvl1pPr algn="r">
              <a:defRPr sz="1400" b="0" i="0">
                <a:solidFill>
                  <a:schemeClr val="tx1"/>
                </a:solidFill>
                <a:latin typeface="Georgia" panose="02040502050405020303" pitchFamily="18" charset="0"/>
              </a:defRPr>
            </a:lvl1pPr>
          </a:lstStyle>
          <a:p>
            <a:fld id="{B6F15528-21DE-4FAA-801E-634DDDAF4B2B}" type="slidenum">
              <a:rPr lang="en-US" smtClean="0"/>
              <a:pPr/>
              <a:t>‹#›</a:t>
            </a:fld>
            <a:endParaRPr lang="en-US" dirty="0"/>
          </a:p>
        </p:txBody>
      </p:sp>
      <p:sp>
        <p:nvSpPr>
          <p:cNvPr id="8" name="Text Placeholder 7">
            <a:extLst>
              <a:ext uri="{FF2B5EF4-FFF2-40B4-BE49-F238E27FC236}">
                <a16:creationId xmlns:a16="http://schemas.microsoft.com/office/drawing/2014/main" id="{8AB2BBC6-57E3-F6CB-5621-C5E6A3D9D200}"/>
              </a:ext>
            </a:extLst>
          </p:cNvPr>
          <p:cNvSpPr>
            <a:spLocks noGrp="1"/>
          </p:cNvSpPr>
          <p:nvPr>
            <p:ph type="body" sz="quarter" idx="10"/>
          </p:nvPr>
        </p:nvSpPr>
        <p:spPr>
          <a:xfrm>
            <a:off x="2270125" y="480757"/>
            <a:ext cx="7651750" cy="615553"/>
          </a:xfrm>
        </p:spPr>
        <p:txBody>
          <a:bodyPr/>
          <a:lstStyle>
            <a:lvl1pPr algn="ctr">
              <a:defRPr sz="4000">
                <a:solidFill>
                  <a:schemeClr val="bg1"/>
                </a:solidFill>
                <a:latin typeface="Georgia" panose="02040502050405020303" pitchFamily="18" charset="0"/>
              </a:defRPr>
            </a:lvl1pPr>
            <a:lvl2pPr algn="ctr">
              <a:defRPr sz="4000">
                <a:solidFill>
                  <a:schemeClr val="bg1"/>
                </a:solidFill>
                <a:latin typeface="Georgia" panose="02040502050405020303" pitchFamily="18" charset="0"/>
              </a:defRPr>
            </a:lvl2pPr>
            <a:lvl3pPr>
              <a:defRPr sz="4000">
                <a:solidFill>
                  <a:schemeClr val="bg1"/>
                </a:solidFill>
                <a:latin typeface="Georgia" panose="02040502050405020303" pitchFamily="18" charset="0"/>
              </a:defRPr>
            </a:lvl3pPr>
            <a:lvl4pPr>
              <a:defRPr sz="4000">
                <a:solidFill>
                  <a:schemeClr val="bg1"/>
                </a:solidFill>
                <a:latin typeface="Georgia" panose="02040502050405020303" pitchFamily="18" charset="0"/>
              </a:defRPr>
            </a:lvl4pPr>
            <a:lvl5pPr>
              <a:defRPr sz="4000">
                <a:solidFill>
                  <a:schemeClr val="bg1"/>
                </a:solidFill>
                <a:latin typeface="Georgia" panose="02040502050405020303" pitchFamily="18" charset="0"/>
              </a:defRPr>
            </a:lvl5pPr>
          </a:lstStyle>
          <a:p>
            <a:pPr lvl="0"/>
            <a:r>
              <a:rPr lang="en-US" dirty="0"/>
              <a:t>Click to edit Master text styles</a:t>
            </a:r>
          </a:p>
        </p:txBody>
      </p:sp>
    </p:spTree>
    <p:extLst>
      <p:ext uri="{BB962C8B-B14F-4D97-AF65-F5344CB8AC3E}">
        <p14:creationId xmlns:p14="http://schemas.microsoft.com/office/powerpoint/2010/main" val="330478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lvl1pPr>
          </a:lstStyle>
          <a:p>
            <a:r>
              <a:rPr lang="en-US" dirty="0"/>
              <a:t>Youth-centric lethal Means Safety Training</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66BC8C-2274-4DF2-B6F4-88FFF981C293}"/>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9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02731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799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985232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359182-62A6-4D5A-BDC0-CB11449F3D90}"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48510-ABD2-4EF8-9B96-E272F2192FB5}" type="slidenum">
              <a:rPr lang="en-US" smtClean="0"/>
              <a:t>‹#›</a:t>
            </a:fld>
            <a:endParaRPr lang="en-US"/>
          </a:p>
        </p:txBody>
      </p:sp>
    </p:spTree>
    <p:extLst>
      <p:ext uri="{BB962C8B-B14F-4D97-AF65-F5344CB8AC3E}">
        <p14:creationId xmlns:p14="http://schemas.microsoft.com/office/powerpoint/2010/main" val="196633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0FCA-8520-E2BE-1649-71C1094F3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74BFE-57EF-9D8C-0434-E0E653DF08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E08B4-6AE6-5C6D-E053-685C82736582}"/>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5" name="Footer Placeholder 4">
            <a:extLst>
              <a:ext uri="{FF2B5EF4-FFF2-40B4-BE49-F238E27FC236}">
                <a16:creationId xmlns:a16="http://schemas.microsoft.com/office/drawing/2014/main" id="{FDFDD4E3-40C7-6B8B-11CB-6346E6587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BA990-DF72-002E-2F03-B1DB8CE530EB}"/>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1599124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4221175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03874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D12D91-5F71-FE4F-A594-B9667DC21877}" type="slidenum">
              <a:rPr lang="en-US" smtClean="0"/>
              <a:pPr/>
              <a:t>‹#›</a:t>
            </a:fld>
            <a:endParaRPr lang="en-US"/>
          </a:p>
        </p:txBody>
      </p:sp>
    </p:spTree>
    <p:extLst>
      <p:ext uri="{BB962C8B-B14F-4D97-AF65-F5344CB8AC3E}">
        <p14:creationId xmlns:p14="http://schemas.microsoft.com/office/powerpoint/2010/main" val="370184856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pPr/>
              <a:t>‹#›</a:t>
            </a:fld>
            <a:endParaRPr lang="en-US"/>
          </a:p>
        </p:txBody>
      </p:sp>
    </p:spTree>
    <p:extLst>
      <p:ext uri="{BB962C8B-B14F-4D97-AF65-F5344CB8AC3E}">
        <p14:creationId xmlns:p14="http://schemas.microsoft.com/office/powerpoint/2010/main" val="190466953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pPr/>
              <a:t>‹#›</a:t>
            </a:fld>
            <a:endParaRPr lang="en-US"/>
          </a:p>
        </p:txBody>
      </p:sp>
    </p:spTree>
    <p:extLst>
      <p:ext uri="{BB962C8B-B14F-4D97-AF65-F5344CB8AC3E}">
        <p14:creationId xmlns:p14="http://schemas.microsoft.com/office/powerpoint/2010/main" val="277717295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pPr/>
              <a:t>‹#›</a:t>
            </a:fld>
            <a:endParaRPr lang="en-US"/>
          </a:p>
        </p:txBody>
      </p:sp>
    </p:spTree>
    <p:extLst>
      <p:ext uri="{BB962C8B-B14F-4D97-AF65-F5344CB8AC3E}">
        <p14:creationId xmlns:p14="http://schemas.microsoft.com/office/powerpoint/2010/main" val="290497482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32326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93856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611821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005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4089-77E5-54E8-73A9-A32C8C6725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37B25-5691-5784-8B61-FD31BA64C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E1FBD-C5B7-966D-F6A2-07CDCB17393A}"/>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5" name="Footer Placeholder 4">
            <a:extLst>
              <a:ext uri="{FF2B5EF4-FFF2-40B4-BE49-F238E27FC236}">
                <a16:creationId xmlns:a16="http://schemas.microsoft.com/office/drawing/2014/main" id="{7D437501-4346-BB92-A05B-5630AC21E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BE0D6-3888-863D-9AA2-2815F388B850}"/>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17396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681F-FD7A-1970-489D-651FF2185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7AE37-6F16-5679-4C6C-897C9F2C80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0C97F-DFE4-5CC6-D163-7B325B014E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D74C7E-72F1-9D2A-AB0C-612CD9E5B53B}"/>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6" name="Footer Placeholder 5">
            <a:extLst>
              <a:ext uri="{FF2B5EF4-FFF2-40B4-BE49-F238E27FC236}">
                <a16:creationId xmlns:a16="http://schemas.microsoft.com/office/drawing/2014/main" id="{D55FC4B5-8A76-40A6-CFDD-5287E6169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638CF-1EC8-AECF-9D0E-118A004C5921}"/>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185674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6809-32ED-7724-F712-7DCDB25AB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20438-6B65-112F-8111-AE9EC9C5A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D93A95-55CA-1EB9-F9C8-16DC760C1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4BF3CB-23E7-F9AC-BC1E-655B74F8C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DAC192-7ABC-803E-A2AE-FCAE1587D4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79B78F-A3D1-13DB-8456-752B69F7BD09}"/>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8" name="Footer Placeholder 7">
            <a:extLst>
              <a:ext uri="{FF2B5EF4-FFF2-40B4-BE49-F238E27FC236}">
                <a16:creationId xmlns:a16="http://schemas.microsoft.com/office/drawing/2014/main" id="{AB9425CC-36ED-F6D3-D5BF-FC87E27ECA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F52052-90E4-A1F9-34E1-D9B11E6E262B}"/>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216975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DBD8-6A28-2916-6DF8-C8EE81BD7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C570B-B197-DC60-76F1-9B6C9F142FAF}"/>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4" name="Footer Placeholder 3">
            <a:extLst>
              <a:ext uri="{FF2B5EF4-FFF2-40B4-BE49-F238E27FC236}">
                <a16:creationId xmlns:a16="http://schemas.microsoft.com/office/drawing/2014/main" id="{BD637822-1258-E60C-EE1F-CCF1798E49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6D730C-71B0-E3A9-8063-20D1936F3775}"/>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9592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8C7F1-89C0-6091-5000-AAC52003FFA7}"/>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3" name="Footer Placeholder 2">
            <a:extLst>
              <a:ext uri="{FF2B5EF4-FFF2-40B4-BE49-F238E27FC236}">
                <a16:creationId xmlns:a16="http://schemas.microsoft.com/office/drawing/2014/main" id="{34EBF439-3E44-9A92-DCA0-08896F1617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A14E5A-2325-FDDA-5499-1A6644D9A442}"/>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79194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ED1F-1975-5DFA-D46C-1BBF8B34E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884E4-838A-8757-50C1-C7244BD57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161E9-1FB2-D014-8A1F-D30B21454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76E8B-5B37-2BB8-2AD4-209913D1AA09}"/>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6" name="Footer Placeholder 5">
            <a:extLst>
              <a:ext uri="{FF2B5EF4-FFF2-40B4-BE49-F238E27FC236}">
                <a16:creationId xmlns:a16="http://schemas.microsoft.com/office/drawing/2014/main" id="{13771FCF-B8E5-EE7B-6B3E-E617B5C0A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CF3C3-10E5-FABE-3C4E-94B55EB1768F}"/>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199791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4706-44C9-FBC9-8406-5270F75D0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0A34A-372D-DEE2-C531-5D1EC89E57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DD480B-1D92-6B66-F6C0-BFC458103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1BE73-B044-CDDF-5441-764F5EBF7DD0}"/>
              </a:ext>
            </a:extLst>
          </p:cNvPr>
          <p:cNvSpPr>
            <a:spLocks noGrp="1"/>
          </p:cNvSpPr>
          <p:nvPr>
            <p:ph type="dt" sz="half" idx="10"/>
          </p:nvPr>
        </p:nvSpPr>
        <p:spPr/>
        <p:txBody>
          <a:bodyPr/>
          <a:lstStyle/>
          <a:p>
            <a:fld id="{699817C7-ECB1-3D45-80FE-478524111BFB}" type="datetimeFigureOut">
              <a:rPr lang="en-US" smtClean="0"/>
              <a:t>10/17/2023</a:t>
            </a:fld>
            <a:endParaRPr lang="en-US"/>
          </a:p>
        </p:txBody>
      </p:sp>
      <p:sp>
        <p:nvSpPr>
          <p:cNvPr id="6" name="Footer Placeholder 5">
            <a:extLst>
              <a:ext uri="{FF2B5EF4-FFF2-40B4-BE49-F238E27FC236}">
                <a16:creationId xmlns:a16="http://schemas.microsoft.com/office/drawing/2014/main" id="{BCA482A6-B155-ECFD-DDEF-F18C716E7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58179-881A-7015-BBA3-AF9726FF8990}"/>
              </a:ext>
            </a:extLst>
          </p:cNvPr>
          <p:cNvSpPr>
            <a:spLocks noGrp="1"/>
          </p:cNvSpPr>
          <p:nvPr>
            <p:ph type="sldNum" sz="quarter" idx="12"/>
          </p:nvPr>
        </p:nvSpPr>
        <p:spPr/>
        <p:txBody>
          <a:bodyPr/>
          <a:lstStyle/>
          <a:p>
            <a:fld id="{7BD1885A-7F5B-4F41-AA59-B8482C174A5F}" type="slidenum">
              <a:rPr lang="en-US" smtClean="0"/>
              <a:t>‹#›</a:t>
            </a:fld>
            <a:endParaRPr lang="en-US"/>
          </a:p>
        </p:txBody>
      </p:sp>
    </p:spTree>
    <p:extLst>
      <p:ext uri="{BB962C8B-B14F-4D97-AF65-F5344CB8AC3E}">
        <p14:creationId xmlns:p14="http://schemas.microsoft.com/office/powerpoint/2010/main" val="422116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2D72E-50D3-D5EE-3487-512C9ACA5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D2C1D8-4C4C-4FC9-D175-CA380C0A7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4FB5F-50CD-9D0C-E04B-EF2D146DE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17C7-ECB1-3D45-80FE-478524111BFB}" type="datetimeFigureOut">
              <a:rPr lang="en-US" smtClean="0"/>
              <a:t>10/17/2023</a:t>
            </a:fld>
            <a:endParaRPr lang="en-US"/>
          </a:p>
        </p:txBody>
      </p:sp>
      <p:sp>
        <p:nvSpPr>
          <p:cNvPr id="5" name="Footer Placeholder 4">
            <a:extLst>
              <a:ext uri="{FF2B5EF4-FFF2-40B4-BE49-F238E27FC236}">
                <a16:creationId xmlns:a16="http://schemas.microsoft.com/office/drawing/2014/main" id="{134BB530-6825-3E2C-CEC4-3B957796D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F85D66-954B-ABC8-17EF-4D8992C60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885A-7F5B-4F41-AA59-B8482C174A5F}" type="slidenum">
              <a:rPr lang="en-US" smtClean="0"/>
              <a:t>‹#›</a:t>
            </a:fld>
            <a:endParaRPr lang="en-US"/>
          </a:p>
        </p:txBody>
      </p:sp>
    </p:spTree>
    <p:extLst>
      <p:ext uri="{BB962C8B-B14F-4D97-AF65-F5344CB8AC3E}">
        <p14:creationId xmlns:p14="http://schemas.microsoft.com/office/powerpoint/2010/main" val="599383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359182-62A6-4D5A-BDC0-CB11449F3D90}" type="datetimeFigureOut">
              <a:rPr lang="en-US" smtClean="0"/>
              <a:t>10/17/2023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548510-ABD2-4EF8-9B96-E272F2192F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260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623D1-B1CA-4F28-94FD-D2F85314CC8F}"/>
              </a:ext>
            </a:extLst>
          </p:cNvPr>
          <p:cNvSpPr>
            <a:spLocks noGrp="1"/>
          </p:cNvSpPr>
          <p:nvPr>
            <p:ph type="sldNum" sz="quarter" idx="7"/>
          </p:nvPr>
        </p:nvSpPr>
        <p:spPr/>
        <p:txBody>
          <a:bodyPr/>
          <a:lstStyle/>
          <a:p>
            <a:fld id="{B6F15528-21DE-4FAA-801E-634DDDAF4B2B}" type="slidenum">
              <a:rPr lang="en-US" smtClean="0"/>
              <a:pPr/>
              <a:t>1</a:t>
            </a:fld>
            <a:endParaRPr lang="en-US" dirty="0"/>
          </a:p>
        </p:txBody>
      </p:sp>
      <p:sp>
        <p:nvSpPr>
          <p:cNvPr id="3" name="Rectangle 2">
            <a:extLst>
              <a:ext uri="{FF2B5EF4-FFF2-40B4-BE49-F238E27FC236}">
                <a16:creationId xmlns:a16="http://schemas.microsoft.com/office/drawing/2014/main" id="{22210AB1-6DE0-92C7-9EA3-8B3F53956A13}"/>
              </a:ext>
            </a:extLst>
          </p:cNvPr>
          <p:cNvSpPr/>
          <p:nvPr/>
        </p:nvSpPr>
        <p:spPr>
          <a:xfrm>
            <a:off x="1068404" y="0"/>
            <a:ext cx="11123596" cy="6858000"/>
          </a:xfrm>
          <a:prstGeom prst="rect">
            <a:avLst/>
          </a:prstGeom>
          <a:solidFill>
            <a:srgbClr val="004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5">
            <a:extLst>
              <a:ext uri="{FF2B5EF4-FFF2-40B4-BE49-F238E27FC236}">
                <a16:creationId xmlns:a16="http://schemas.microsoft.com/office/drawing/2014/main" id="{1D724683-6E51-8ED0-5B85-0737A0C67D0B}"/>
              </a:ext>
            </a:extLst>
          </p:cNvPr>
          <p:cNvSpPr txBox="1">
            <a:spLocks/>
          </p:cNvSpPr>
          <p:nvPr/>
        </p:nvSpPr>
        <p:spPr>
          <a:xfrm>
            <a:off x="4112457" y="1516449"/>
            <a:ext cx="7394878" cy="4013599"/>
          </a:xfrm>
          <a:prstGeom prst="rect">
            <a:avLst/>
          </a:prstGeom>
        </p:spPr>
        <p:txBody>
          <a:bodyPr vert="horz" wrap="square" lIns="0" tIns="12700" rIns="0" bIns="0" rtlCol="0">
            <a:spAutoFit/>
          </a:bodyPr>
          <a:lstStyle>
            <a:lvl1pPr>
              <a:defRPr sz="3100" b="1" i="0">
                <a:solidFill>
                  <a:schemeClr val="bg1"/>
                </a:solidFill>
                <a:latin typeface="Calibri"/>
                <a:ea typeface="+mj-ea"/>
                <a:cs typeface="Calibri"/>
              </a:defRPr>
            </a:lvl1pPr>
          </a:lstStyle>
          <a:p>
            <a:pPr algn="l">
              <a:lnSpc>
                <a:spcPts val="9500"/>
              </a:lnSpc>
            </a:pPr>
            <a:r>
              <a:rPr lang="en-US" sz="4400" b="0" kern="0" spc="-5" dirty="0">
                <a:latin typeface="Georgia" panose="02040502050405020303" pitchFamily="18" charset="0"/>
                <a:ea typeface="Microsoft GothicNeo Light" panose="02000300000000000000" pitchFamily="2" charset="-127"/>
                <a:cs typeface="Posterama" panose="020B0504020200020000" pitchFamily="34" charset="0"/>
              </a:rPr>
              <a:t>Collaborative Safety Planning</a:t>
            </a:r>
            <a:endParaRPr lang="en-US" sz="4400" b="0" kern="0" dirty="0">
              <a:latin typeface="Georgia" panose="02040502050405020303" pitchFamily="18" charset="0"/>
              <a:ea typeface="Microsoft GothicNeo Light" panose="02000300000000000000" pitchFamily="2" charset="-127"/>
              <a:cs typeface="Posterama" panose="020B0504020200020000" pitchFamily="34" charset="0"/>
            </a:endParaRPr>
          </a:p>
          <a:p>
            <a:pPr marL="1270" algn="ctr">
              <a:lnSpc>
                <a:spcPct val="150000"/>
              </a:lnSpc>
              <a:spcBef>
                <a:spcPts val="25"/>
              </a:spcBef>
            </a:pPr>
            <a:r>
              <a:rPr lang="en-US" sz="3200" b="0" kern="0" spc="-5" dirty="0">
                <a:solidFill>
                  <a:srgbClr val="EBAB35"/>
                </a:solidFill>
                <a:latin typeface="Arial" panose="020B0604020202020204" pitchFamily="34" charset="0"/>
                <a:ea typeface="Microsoft GothicNeo" panose="020B0500000101010101" pitchFamily="34" charset="-127"/>
                <a:cs typeface="Arial" panose="020B0604020202020204" pitchFamily="34" charset="0"/>
              </a:rPr>
              <a:t>Working with Families to Engage </a:t>
            </a:r>
          </a:p>
          <a:p>
            <a:pPr marL="1270" algn="ctr">
              <a:lnSpc>
                <a:spcPct val="150000"/>
              </a:lnSpc>
              <a:spcBef>
                <a:spcPts val="25"/>
              </a:spcBef>
            </a:pPr>
            <a:r>
              <a:rPr lang="en-US" sz="3200" b="0" kern="0" spc="-5" dirty="0">
                <a:solidFill>
                  <a:srgbClr val="EBAB35"/>
                </a:solidFill>
                <a:latin typeface="Arial" panose="020B0604020202020204" pitchFamily="34" charset="0"/>
                <a:ea typeface="Microsoft GothicNeo" panose="020B0500000101010101" pitchFamily="34" charset="-127"/>
                <a:cs typeface="Arial" panose="020B0604020202020204" pitchFamily="34" charset="0"/>
              </a:rPr>
              <a:t>in Planning for Safety</a:t>
            </a:r>
          </a:p>
          <a:p>
            <a:pPr marL="1270" algn="ctr">
              <a:lnSpc>
                <a:spcPct val="150000"/>
              </a:lnSpc>
              <a:spcBef>
                <a:spcPts val="25"/>
              </a:spcBef>
            </a:pPr>
            <a:endParaRPr lang="en-US" sz="3200" b="0" kern="0" spc="-5" dirty="0">
              <a:solidFill>
                <a:srgbClr val="EBAB35"/>
              </a:solidFill>
              <a:latin typeface="Arial" panose="020B0604020202020204" pitchFamily="34" charset="0"/>
              <a:ea typeface="Microsoft GothicNeo" panose="020B0500000101010101" pitchFamily="34" charset="-127"/>
              <a:cs typeface="Arial" panose="020B0604020202020204" pitchFamily="34" charset="0"/>
            </a:endParaRPr>
          </a:p>
          <a:p>
            <a:pPr marL="1270" algn="ctr">
              <a:lnSpc>
                <a:spcPct val="150000"/>
              </a:lnSpc>
              <a:spcBef>
                <a:spcPts val="25"/>
              </a:spcBef>
            </a:pPr>
            <a:r>
              <a:rPr lang="en-US" sz="2800" b="0" kern="0" spc="-5" dirty="0">
                <a:latin typeface="Arial" panose="020B0604020202020204" pitchFamily="34" charset="0"/>
                <a:ea typeface="Microsoft GothicNeo" panose="020B0500000101010101" pitchFamily="34" charset="-127"/>
                <a:cs typeface="Arial" panose="020B0604020202020204" pitchFamily="34" charset="0"/>
              </a:rPr>
              <a:t>Sheila Nelson and Greg Marley</a:t>
            </a:r>
            <a:endParaRPr lang="en-US" sz="2800" b="0" kern="0" dirty="0">
              <a:latin typeface="Arial" panose="020B0604020202020204" pitchFamily="34" charset="0"/>
              <a:ea typeface="Microsoft GothicNeo" panose="020B0500000101010101" pitchFamily="34" charset="-127"/>
              <a:cs typeface="Arial" panose="020B0604020202020204" pitchFamily="34" charset="0"/>
            </a:endParaRPr>
          </a:p>
        </p:txBody>
      </p:sp>
      <p:sp>
        <p:nvSpPr>
          <p:cNvPr id="5" name="Freeform 4">
            <a:extLst>
              <a:ext uri="{FF2B5EF4-FFF2-40B4-BE49-F238E27FC236}">
                <a16:creationId xmlns:a16="http://schemas.microsoft.com/office/drawing/2014/main" id="{F87468B9-788E-AED2-301D-CEF5CE1F5F45}"/>
              </a:ext>
            </a:extLst>
          </p:cNvPr>
          <p:cNvSpPr>
            <a:spLocks noChangeAspect="1"/>
          </p:cNvSpPr>
          <p:nvPr/>
        </p:nvSpPr>
        <p:spPr>
          <a:xfrm>
            <a:off x="0" y="0"/>
            <a:ext cx="3241713" cy="6858000"/>
          </a:xfrm>
          <a:custGeom>
            <a:avLst/>
            <a:gdLst>
              <a:gd name="connsiteX0" fmla="*/ 0 w 3234089"/>
              <a:gd name="connsiteY0" fmla="*/ 0 h 6841872"/>
              <a:gd name="connsiteX1" fmla="*/ 1764095 w 3234089"/>
              <a:gd name="connsiteY1" fmla="*/ 0 h 6841872"/>
              <a:gd name="connsiteX2" fmla="*/ 1809862 w 3234089"/>
              <a:gd name="connsiteY2" fmla="*/ 43635 h 6841872"/>
              <a:gd name="connsiteX3" fmla="*/ 3234089 w 3234089"/>
              <a:gd name="connsiteY3" fmla="*/ 3482024 h 6841872"/>
              <a:gd name="connsiteX4" fmla="*/ 1970870 w 3234089"/>
              <a:gd name="connsiteY4" fmla="*/ 6751539 h 6841872"/>
              <a:gd name="connsiteX5" fmla="*/ 1884744 w 3234089"/>
              <a:gd name="connsiteY5" fmla="*/ 6841872 h 6841872"/>
              <a:gd name="connsiteX6" fmla="*/ 0 w 3234089"/>
              <a:gd name="connsiteY6" fmla="*/ 6841872 h 68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089" h="6841872">
                <a:moveTo>
                  <a:pt x="0" y="0"/>
                </a:moveTo>
                <a:lnTo>
                  <a:pt x="1764095" y="0"/>
                </a:lnTo>
                <a:lnTo>
                  <a:pt x="1809862" y="43635"/>
                </a:lnTo>
                <a:cubicBezTo>
                  <a:pt x="2689822" y="923596"/>
                  <a:pt x="3234089" y="2139250"/>
                  <a:pt x="3234089" y="3482024"/>
                </a:cubicBezTo>
                <a:cubicBezTo>
                  <a:pt x="3234089" y="4740876"/>
                  <a:pt x="2755730" y="5888001"/>
                  <a:pt x="1970870" y="6751539"/>
                </a:cubicBezTo>
                <a:lnTo>
                  <a:pt x="1884744" y="6841872"/>
                </a:lnTo>
                <a:lnTo>
                  <a:pt x="0" y="6841872"/>
                </a:lnTo>
                <a:close/>
              </a:path>
            </a:pathLst>
          </a:cu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DBC1F99-6C69-EAEE-C0B8-CA5862892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501" y="458831"/>
            <a:ext cx="1611291" cy="1611291"/>
          </a:xfrm>
          <a:prstGeom prst="rect">
            <a:avLst/>
          </a:prstGeom>
        </p:spPr>
      </p:pic>
    </p:spTree>
    <p:extLst>
      <p:ext uri="{BB962C8B-B14F-4D97-AF65-F5344CB8AC3E}">
        <p14:creationId xmlns:p14="http://schemas.microsoft.com/office/powerpoint/2010/main" val="186486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91010-6933-4F46-8E8E-6ED9D2E0D0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337A540-36F3-4CC9-B257-E653BD5C79A5}"/>
              </a:ext>
            </a:extLst>
          </p:cNvPr>
          <p:cNvCxnSpPr>
            <a:cxnSpLocks/>
          </p:cNvCxnSpPr>
          <p:nvPr/>
        </p:nvCxnSpPr>
        <p:spPr>
          <a:xfrm>
            <a:off x="1917255" y="202384"/>
            <a:ext cx="0" cy="811348"/>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D9243D3-97DA-4D3B-9AA2-C2E509A4BF6E}"/>
              </a:ext>
            </a:extLst>
          </p:cNvPr>
          <p:cNvSpPr txBox="1"/>
          <p:nvPr/>
        </p:nvSpPr>
        <p:spPr>
          <a:xfrm>
            <a:off x="2166996" y="263920"/>
            <a:ext cx="81077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rPr>
              <a:t>Starting the Conversation</a:t>
            </a:r>
          </a:p>
        </p:txBody>
      </p:sp>
      <p:cxnSp>
        <p:nvCxnSpPr>
          <p:cNvPr id="16" name="Straight Connector 15">
            <a:extLst>
              <a:ext uri="{FF2B5EF4-FFF2-40B4-BE49-F238E27FC236}">
                <a16:creationId xmlns:a16="http://schemas.microsoft.com/office/drawing/2014/main" id="{D2368CB6-C3DF-4C87-8C71-35E3A850CF21}"/>
              </a:ext>
            </a:extLst>
          </p:cNvPr>
          <p:cNvCxnSpPr>
            <a:cxnSpLocks/>
          </p:cNvCxnSpPr>
          <p:nvPr/>
        </p:nvCxnSpPr>
        <p:spPr>
          <a:xfrm>
            <a:off x="482357" y="1210259"/>
            <a:ext cx="11176243" cy="0"/>
          </a:xfrm>
          <a:prstGeom prst="line">
            <a:avLst/>
          </a:prstGeom>
          <a:ln w="19050">
            <a:solidFill>
              <a:srgbClr val="8B9BA8"/>
            </a:solidFill>
          </a:ln>
        </p:spPr>
        <p:style>
          <a:lnRef idx="1">
            <a:schemeClr val="accent1"/>
          </a:lnRef>
          <a:fillRef idx="0">
            <a:schemeClr val="accent1"/>
          </a:fillRef>
          <a:effectRef idx="0">
            <a:schemeClr val="accent1"/>
          </a:effectRef>
          <a:fontRef idx="minor">
            <a:schemeClr val="tx1"/>
          </a:fontRef>
        </p:style>
      </p:cxnSp>
      <p:sp>
        <p:nvSpPr>
          <p:cNvPr id="19" name="Speech Bubble: Rectangle with Corners Rounded 18">
            <a:extLst>
              <a:ext uri="{FF2B5EF4-FFF2-40B4-BE49-F238E27FC236}">
                <a16:creationId xmlns:a16="http://schemas.microsoft.com/office/drawing/2014/main" id="{97B2625D-5EBC-4D45-B0ED-BBBD73E57B10}"/>
              </a:ext>
            </a:extLst>
          </p:cNvPr>
          <p:cNvSpPr/>
          <p:nvPr/>
        </p:nvSpPr>
        <p:spPr>
          <a:xfrm>
            <a:off x="665747" y="1606171"/>
            <a:ext cx="5116303" cy="3119456"/>
          </a:xfrm>
          <a:prstGeom prst="wedgeRoundRectCallout">
            <a:avLst>
              <a:gd name="adj1" fmla="val -41529"/>
              <a:gd name="adj2" fmla="val 72417"/>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 know that you love your child, and you are worried about keeping them safe. There are some strategies you could use to help protect them until they’re feeling better. Would it be okay if we talked about those options?</a:t>
            </a:r>
          </a:p>
        </p:txBody>
      </p:sp>
      <p:sp>
        <p:nvSpPr>
          <p:cNvPr id="20" name="Speech Bubble: Rectangle with Corners Rounded 19">
            <a:extLst>
              <a:ext uri="{FF2B5EF4-FFF2-40B4-BE49-F238E27FC236}">
                <a16:creationId xmlns:a16="http://schemas.microsoft.com/office/drawing/2014/main" id="{4BBC1F39-44AD-4D22-A1E2-492135FD0D80}"/>
              </a:ext>
            </a:extLst>
          </p:cNvPr>
          <p:cNvSpPr/>
          <p:nvPr/>
        </p:nvSpPr>
        <p:spPr>
          <a:xfrm>
            <a:off x="6593340" y="2227499"/>
            <a:ext cx="5209969" cy="3420239"/>
          </a:xfrm>
          <a:prstGeom prst="wedgeRoundRectCallout">
            <a:avLst>
              <a:gd name="adj1" fmla="val -43658"/>
              <a:gd name="adj2" fmla="val 6172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Sometimes when youth are struggling with their mental health, families will ask someone they trust to hold on to their firearms until their child is feeling better. Storing weapons out of the house is one of the safest options – is that something you’d consider?</a:t>
            </a:r>
          </a:p>
        </p:txBody>
      </p:sp>
      <p:pic>
        <p:nvPicPr>
          <p:cNvPr id="5" name="Graphic 4" descr="Chat with solid fill">
            <a:extLst>
              <a:ext uri="{FF2B5EF4-FFF2-40B4-BE49-F238E27FC236}">
                <a16:creationId xmlns:a16="http://schemas.microsoft.com/office/drawing/2014/main" id="{3B8DF2D0-2325-E9EE-0253-12DD10B905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523" y="-46723"/>
            <a:ext cx="1414441" cy="1414441"/>
          </a:xfrm>
          <a:prstGeom prst="rect">
            <a:avLst/>
          </a:prstGeom>
        </p:spPr>
      </p:pic>
    </p:spTree>
    <p:extLst>
      <p:ext uri="{BB962C8B-B14F-4D97-AF65-F5344CB8AC3E}">
        <p14:creationId xmlns:p14="http://schemas.microsoft.com/office/powerpoint/2010/main" val="83400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29611" y="199410"/>
            <a:ext cx="9804725" cy="6168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sng" strike="noStrike" kern="1200" cap="none" spc="0" normalizeH="0" baseline="0" noProof="0" dirty="0">
                <a:ln>
                  <a:noFill/>
                </a:ln>
                <a:solidFill>
                  <a:srgbClr val="003F72"/>
                </a:solidFill>
                <a:effectLst/>
                <a:uLnTx/>
                <a:uFillTx/>
                <a:latin typeface="Calibri"/>
                <a:ea typeface="+mj-ea"/>
                <a:cs typeface="+mj-cs"/>
              </a:rPr>
              <a:t>Developmentally Appropriate Conversations</a:t>
            </a:r>
          </a:p>
        </p:txBody>
      </p:sp>
      <p:pic>
        <p:nvPicPr>
          <p:cNvPr id="4" name="Picture 3">
            <a:extLst>
              <a:ext uri="{FF2B5EF4-FFF2-40B4-BE49-F238E27FC236}">
                <a16:creationId xmlns:a16="http://schemas.microsoft.com/office/drawing/2014/main" id="{E6D94BEB-A080-466D-BD98-4EB6E1A11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038" y="1245013"/>
            <a:ext cx="6213033" cy="4613176"/>
          </a:xfrm>
          <a:prstGeom prst="rect">
            <a:avLst/>
          </a:prstGeom>
        </p:spPr>
      </p:pic>
      <p:sp>
        <p:nvSpPr>
          <p:cNvPr id="3" name="Content Placeholder 2">
            <a:extLst>
              <a:ext uri="{FF2B5EF4-FFF2-40B4-BE49-F238E27FC236}">
                <a16:creationId xmlns:a16="http://schemas.microsoft.com/office/drawing/2014/main" id="{F9CFCD6A-765B-4A90-BC15-576C85574E45}"/>
              </a:ext>
            </a:extLst>
          </p:cNvPr>
          <p:cNvSpPr>
            <a:spLocks noGrp="1"/>
          </p:cNvSpPr>
          <p:nvPr>
            <p:ph idx="4294967295"/>
          </p:nvPr>
        </p:nvSpPr>
        <p:spPr>
          <a:xfrm>
            <a:off x="377190" y="1360805"/>
            <a:ext cx="5265738" cy="4613275"/>
          </a:xfrm>
        </p:spPr>
        <p:txBody>
          <a:bodyPr>
            <a:noAutofit/>
          </a:bodyPr>
          <a:lstStyle/>
          <a:p>
            <a:pPr marL="227013" indent="-227013">
              <a:spcAft>
                <a:spcPts val="1200"/>
              </a:spcAft>
              <a:buFont typeface="Arial" panose="020B0604020202020204" pitchFamily="34" charset="0"/>
              <a:buChar char="•"/>
            </a:pPr>
            <a:r>
              <a:rPr lang="en-US" sz="2400" dirty="0"/>
              <a:t>Adolescents are rapidly maturing in the “feeling” sections of the brain</a:t>
            </a:r>
          </a:p>
          <a:p>
            <a:pPr marL="227013" indent="-227013">
              <a:spcAft>
                <a:spcPts val="1200"/>
              </a:spcAft>
              <a:buFont typeface="Arial" panose="020B0604020202020204" pitchFamily="34" charset="0"/>
              <a:buChar char="•"/>
            </a:pPr>
            <a:r>
              <a:rPr lang="en-US" sz="2400" dirty="0"/>
              <a:t>Have less “wiring” connecting the feeling brain with the planning/inhibitory brain</a:t>
            </a:r>
          </a:p>
          <a:p>
            <a:pPr marL="227013" indent="-227013">
              <a:spcAft>
                <a:spcPts val="1200"/>
              </a:spcAft>
              <a:buFont typeface="Arial" panose="020B0604020202020204" pitchFamily="34" charset="0"/>
              <a:buChar char="•"/>
            </a:pPr>
            <a:r>
              <a:rPr lang="en-US" sz="2400" dirty="0"/>
              <a:t>May make it especially likely for youth to take actions based on heightened emotional states</a:t>
            </a:r>
          </a:p>
          <a:p>
            <a:pPr marL="227013" indent="-227013">
              <a:spcAft>
                <a:spcPts val="1200"/>
              </a:spcAft>
              <a:buFont typeface="Arial" panose="020B0604020202020204" pitchFamily="34" charset="0"/>
              <a:buChar char="•"/>
            </a:pPr>
            <a:r>
              <a:rPr lang="en-US" sz="2400" dirty="0"/>
              <a:t>Provide context </a:t>
            </a:r>
            <a:r>
              <a:rPr lang="en-US" sz="2400" b="1" u="sng" dirty="0"/>
              <a:t>without</a:t>
            </a:r>
            <a:r>
              <a:rPr lang="en-US" sz="2400" dirty="0"/>
              <a:t> minimizing or dismissing the lived experience of youth</a:t>
            </a:r>
          </a:p>
        </p:txBody>
      </p:sp>
    </p:spTree>
    <p:extLst>
      <p:ext uri="{BB962C8B-B14F-4D97-AF65-F5344CB8AC3E}">
        <p14:creationId xmlns:p14="http://schemas.microsoft.com/office/powerpoint/2010/main" val="7344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F5C84-9F8D-BEC0-8474-716FA5D73FD9}"/>
              </a:ext>
            </a:extLst>
          </p:cNvPr>
          <p:cNvSpPr>
            <a:spLocks noGrp="1"/>
          </p:cNvSpPr>
          <p:nvPr>
            <p:ph type="sldNum" sz="quarter" idx="7"/>
          </p:nvPr>
        </p:nvSpPr>
        <p:spPr>
          <a:xfrm>
            <a:off x="9065370" y="6377940"/>
            <a:ext cx="2804160" cy="215444"/>
          </a:xfrm>
        </p:spPr>
        <p:txBody>
          <a:bodyPr/>
          <a:lstStyle/>
          <a:p>
            <a:fld id="{C7DE03FA-F656-41B6-9988-68A4E8C66F8D}" type="slidenum">
              <a:rPr lang="en-US" sz="1400" smtClean="0">
                <a:solidFill>
                  <a:schemeClr val="tx1"/>
                </a:solidFill>
                <a:latin typeface="Georgia" panose="02040502050405020303" pitchFamily="18" charset="0"/>
              </a:rPr>
              <a:t>12</a:t>
            </a:fld>
            <a:endParaRPr lang="en-US" sz="1400" dirty="0">
              <a:solidFill>
                <a:schemeClr val="tx1"/>
              </a:solidFill>
              <a:latin typeface="Georgia" panose="02040502050405020303" pitchFamily="18" charset="0"/>
            </a:endParaRPr>
          </a:p>
        </p:txBody>
      </p:sp>
      <p:sp>
        <p:nvSpPr>
          <p:cNvPr id="3" name="Rectangle 2">
            <a:extLst>
              <a:ext uri="{FF2B5EF4-FFF2-40B4-BE49-F238E27FC236}">
                <a16:creationId xmlns:a16="http://schemas.microsoft.com/office/drawing/2014/main" id="{4B84843A-511E-49B0-FF94-29C79A54E84D}"/>
              </a:ext>
            </a:extLst>
          </p:cNvPr>
          <p:cNvSpPr/>
          <p:nvPr/>
        </p:nvSpPr>
        <p:spPr>
          <a:xfrm>
            <a:off x="0" y="15387"/>
            <a:ext cx="12192000" cy="1694165"/>
          </a:xfrm>
          <a:custGeom>
            <a:avLst/>
            <a:gdLst>
              <a:gd name="connsiteX0" fmla="*/ 0 w 12192000"/>
              <a:gd name="connsiteY0" fmla="*/ 0 h 1049154"/>
              <a:gd name="connsiteX1" fmla="*/ 12192000 w 12192000"/>
              <a:gd name="connsiteY1" fmla="*/ 0 h 1049154"/>
              <a:gd name="connsiteX2" fmla="*/ 12192000 w 12192000"/>
              <a:gd name="connsiteY2" fmla="*/ 1049154 h 1049154"/>
              <a:gd name="connsiteX3" fmla="*/ 0 w 12192000"/>
              <a:gd name="connsiteY3" fmla="*/ 1049154 h 1049154"/>
              <a:gd name="connsiteX4" fmla="*/ 0 w 12192000"/>
              <a:gd name="connsiteY4" fmla="*/ 0 h 1049154"/>
              <a:gd name="connsiteX0" fmla="*/ 0 w 12192000"/>
              <a:gd name="connsiteY0" fmla="*/ 0 h 1694046"/>
              <a:gd name="connsiteX1" fmla="*/ 12192000 w 12192000"/>
              <a:gd name="connsiteY1" fmla="*/ 0 h 1694046"/>
              <a:gd name="connsiteX2" fmla="*/ 12192000 w 12192000"/>
              <a:gd name="connsiteY2" fmla="*/ 1049154 h 1694046"/>
              <a:gd name="connsiteX3" fmla="*/ 6227545 w 12192000"/>
              <a:gd name="connsiteY3" fmla="*/ 1694046 h 1694046"/>
              <a:gd name="connsiteX4" fmla="*/ 0 w 12192000"/>
              <a:gd name="connsiteY4" fmla="*/ 1049154 h 1694046"/>
              <a:gd name="connsiteX5" fmla="*/ 0 w 12192000"/>
              <a:gd name="connsiteY5" fmla="*/ 0 h 1694046"/>
              <a:gd name="connsiteX0" fmla="*/ 0 w 12192000"/>
              <a:gd name="connsiteY0" fmla="*/ 0 h 1696751"/>
              <a:gd name="connsiteX1" fmla="*/ 12192000 w 12192000"/>
              <a:gd name="connsiteY1" fmla="*/ 0 h 1696751"/>
              <a:gd name="connsiteX2" fmla="*/ 12192000 w 12192000"/>
              <a:gd name="connsiteY2" fmla="*/ 1049154 h 1696751"/>
              <a:gd name="connsiteX3" fmla="*/ 6227545 w 12192000"/>
              <a:gd name="connsiteY3" fmla="*/ 1694046 h 1696751"/>
              <a:gd name="connsiteX4" fmla="*/ 0 w 12192000"/>
              <a:gd name="connsiteY4" fmla="*/ 1049154 h 1696751"/>
              <a:gd name="connsiteX5" fmla="*/ 0 w 12192000"/>
              <a:gd name="connsiteY5" fmla="*/ 0 h 1696751"/>
              <a:gd name="connsiteX0" fmla="*/ 0 w 12192000"/>
              <a:gd name="connsiteY0" fmla="*/ 0 h 1695946"/>
              <a:gd name="connsiteX1" fmla="*/ 12192000 w 12192000"/>
              <a:gd name="connsiteY1" fmla="*/ 0 h 1695946"/>
              <a:gd name="connsiteX2" fmla="*/ 12192000 w 12192000"/>
              <a:gd name="connsiteY2" fmla="*/ 1049154 h 1695946"/>
              <a:gd name="connsiteX3" fmla="*/ 6227545 w 12192000"/>
              <a:gd name="connsiteY3" fmla="*/ 1694046 h 1695946"/>
              <a:gd name="connsiteX4" fmla="*/ 0 w 12192000"/>
              <a:gd name="connsiteY4" fmla="*/ 1049154 h 1695946"/>
              <a:gd name="connsiteX5" fmla="*/ 0 w 12192000"/>
              <a:gd name="connsiteY5" fmla="*/ 0 h 1695946"/>
              <a:gd name="connsiteX0" fmla="*/ 0 w 12192000"/>
              <a:gd name="connsiteY0" fmla="*/ 0 h 1695946"/>
              <a:gd name="connsiteX1" fmla="*/ 12192000 w 12192000"/>
              <a:gd name="connsiteY1" fmla="*/ 0 h 1695946"/>
              <a:gd name="connsiteX2" fmla="*/ 12192000 w 12192000"/>
              <a:gd name="connsiteY2" fmla="*/ 1049154 h 1695946"/>
              <a:gd name="connsiteX3" fmla="*/ 6227545 w 12192000"/>
              <a:gd name="connsiteY3" fmla="*/ 1694046 h 1695946"/>
              <a:gd name="connsiteX4" fmla="*/ 0 w 12192000"/>
              <a:gd name="connsiteY4" fmla="*/ 1049154 h 1695946"/>
              <a:gd name="connsiteX5" fmla="*/ 0 w 12192000"/>
              <a:gd name="connsiteY5" fmla="*/ 0 h 1695946"/>
              <a:gd name="connsiteX0" fmla="*/ 0 w 12192000"/>
              <a:gd name="connsiteY0" fmla="*/ 0 h 1697022"/>
              <a:gd name="connsiteX1" fmla="*/ 12192000 w 12192000"/>
              <a:gd name="connsiteY1" fmla="*/ 0 h 1697022"/>
              <a:gd name="connsiteX2" fmla="*/ 12192000 w 12192000"/>
              <a:gd name="connsiteY2" fmla="*/ 1049154 h 1697022"/>
              <a:gd name="connsiteX3" fmla="*/ 6227545 w 12192000"/>
              <a:gd name="connsiteY3" fmla="*/ 1694046 h 1697022"/>
              <a:gd name="connsiteX4" fmla="*/ 0 w 12192000"/>
              <a:gd name="connsiteY4" fmla="*/ 1049154 h 1697022"/>
              <a:gd name="connsiteX5" fmla="*/ 0 w 12192000"/>
              <a:gd name="connsiteY5" fmla="*/ 0 h 1697022"/>
              <a:gd name="connsiteX0" fmla="*/ 0 w 12192000"/>
              <a:gd name="connsiteY0" fmla="*/ 0 h 1695715"/>
              <a:gd name="connsiteX1" fmla="*/ 12192000 w 12192000"/>
              <a:gd name="connsiteY1" fmla="*/ 0 h 1695715"/>
              <a:gd name="connsiteX2" fmla="*/ 12192000 w 12192000"/>
              <a:gd name="connsiteY2" fmla="*/ 1049154 h 1695715"/>
              <a:gd name="connsiteX3" fmla="*/ 6227545 w 12192000"/>
              <a:gd name="connsiteY3" fmla="*/ 1694046 h 1695715"/>
              <a:gd name="connsiteX4" fmla="*/ 0 w 12192000"/>
              <a:gd name="connsiteY4" fmla="*/ 1049154 h 1695715"/>
              <a:gd name="connsiteX5" fmla="*/ 0 w 12192000"/>
              <a:gd name="connsiteY5" fmla="*/ 0 h 1695715"/>
              <a:gd name="connsiteX0" fmla="*/ 0 w 12192000"/>
              <a:gd name="connsiteY0" fmla="*/ 0 h 1694165"/>
              <a:gd name="connsiteX1" fmla="*/ 12192000 w 12192000"/>
              <a:gd name="connsiteY1" fmla="*/ 0 h 1694165"/>
              <a:gd name="connsiteX2" fmla="*/ 12192000 w 12192000"/>
              <a:gd name="connsiteY2" fmla="*/ 1049154 h 1694165"/>
              <a:gd name="connsiteX3" fmla="*/ 6227545 w 12192000"/>
              <a:gd name="connsiteY3" fmla="*/ 1694046 h 1694165"/>
              <a:gd name="connsiteX4" fmla="*/ 0 w 12192000"/>
              <a:gd name="connsiteY4" fmla="*/ 1049154 h 1694165"/>
              <a:gd name="connsiteX5" fmla="*/ 0 w 12192000"/>
              <a:gd name="connsiteY5" fmla="*/ 0 h 1694165"/>
              <a:gd name="connsiteX0" fmla="*/ 0 w 12192000"/>
              <a:gd name="connsiteY0" fmla="*/ 0 h 1694165"/>
              <a:gd name="connsiteX1" fmla="*/ 12192000 w 12192000"/>
              <a:gd name="connsiteY1" fmla="*/ 0 h 1694165"/>
              <a:gd name="connsiteX2" fmla="*/ 12192000 w 12192000"/>
              <a:gd name="connsiteY2" fmla="*/ 1049154 h 1694165"/>
              <a:gd name="connsiteX3" fmla="*/ 6227545 w 12192000"/>
              <a:gd name="connsiteY3" fmla="*/ 1694046 h 1694165"/>
              <a:gd name="connsiteX4" fmla="*/ 0 w 12192000"/>
              <a:gd name="connsiteY4" fmla="*/ 1049154 h 1694165"/>
              <a:gd name="connsiteX5" fmla="*/ 0 w 12192000"/>
              <a:gd name="connsiteY5" fmla="*/ 0 h 169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694165">
                <a:moveTo>
                  <a:pt x="0" y="0"/>
                </a:moveTo>
                <a:lnTo>
                  <a:pt x="12192000" y="0"/>
                </a:lnTo>
                <a:lnTo>
                  <a:pt x="12192000" y="1049154"/>
                </a:lnTo>
                <a:cubicBezTo>
                  <a:pt x="10328977" y="1424539"/>
                  <a:pt x="8630652" y="1687629"/>
                  <a:pt x="6227545" y="1694046"/>
                </a:cubicBezTo>
                <a:cubicBezTo>
                  <a:pt x="3824438" y="1700463"/>
                  <a:pt x="2056597" y="1446998"/>
                  <a:pt x="0" y="1049154"/>
                </a:cubicBezTo>
                <a:lnTo>
                  <a:pt x="0" y="0"/>
                </a:lnTo>
                <a:close/>
              </a:path>
            </a:pathLst>
          </a:custGeom>
          <a:solidFill>
            <a:srgbClr val="004D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D22B97-4AE3-1195-FAFF-EE66B6B2601C}"/>
              </a:ext>
            </a:extLst>
          </p:cNvPr>
          <p:cNvSpPr txBox="1"/>
          <p:nvPr/>
        </p:nvSpPr>
        <p:spPr>
          <a:xfrm>
            <a:off x="1118316" y="404121"/>
            <a:ext cx="9955368" cy="646331"/>
          </a:xfrm>
          <a:prstGeom prst="rect">
            <a:avLst/>
          </a:prstGeom>
          <a:noFill/>
        </p:spPr>
        <p:txBody>
          <a:bodyPr wrap="square" rtlCol="0">
            <a:spAutoFit/>
          </a:bodyPr>
          <a:lstStyle/>
          <a:p>
            <a:pPr algn="ctr"/>
            <a:r>
              <a:rPr lang="en-US" sz="3600" dirty="0">
                <a:solidFill>
                  <a:schemeClr val="bg1"/>
                </a:solidFill>
                <a:latin typeface="Georgia" panose="02040502050405020303" pitchFamily="18" charset="0"/>
              </a:rPr>
              <a:t>Collaborative Safety Planning is Valuable For:</a:t>
            </a:r>
          </a:p>
        </p:txBody>
      </p:sp>
      <p:sp>
        <p:nvSpPr>
          <p:cNvPr id="7" name="Oval 6">
            <a:extLst>
              <a:ext uri="{FF2B5EF4-FFF2-40B4-BE49-F238E27FC236}">
                <a16:creationId xmlns:a16="http://schemas.microsoft.com/office/drawing/2014/main" id="{B8E2D7BA-B6AB-891F-D399-940DC8C67EB1}"/>
              </a:ext>
            </a:extLst>
          </p:cNvPr>
          <p:cNvSpPr/>
          <p:nvPr/>
        </p:nvSpPr>
        <p:spPr>
          <a:xfrm>
            <a:off x="2355717" y="3124160"/>
            <a:ext cx="157776" cy="157776"/>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CE930B1-465D-9750-DC57-648B0663E82E}"/>
              </a:ext>
            </a:extLst>
          </p:cNvPr>
          <p:cNvSpPr/>
          <p:nvPr/>
        </p:nvSpPr>
        <p:spPr>
          <a:xfrm>
            <a:off x="2355717" y="3703977"/>
            <a:ext cx="157776" cy="157776"/>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F73CB3-B16C-5E42-70E7-F985814D74D8}"/>
              </a:ext>
            </a:extLst>
          </p:cNvPr>
          <p:cNvSpPr/>
          <p:nvPr/>
        </p:nvSpPr>
        <p:spPr>
          <a:xfrm>
            <a:off x="2355717" y="4310429"/>
            <a:ext cx="157776" cy="157776"/>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6C1D25-7DB7-322A-55B4-B77D2DE1CECE}"/>
              </a:ext>
            </a:extLst>
          </p:cNvPr>
          <p:cNvSpPr/>
          <p:nvPr/>
        </p:nvSpPr>
        <p:spPr>
          <a:xfrm>
            <a:off x="2355717" y="4925624"/>
            <a:ext cx="157776" cy="157776"/>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a:extLst>
              <a:ext uri="{FF2B5EF4-FFF2-40B4-BE49-F238E27FC236}">
                <a16:creationId xmlns:a16="http://schemas.microsoft.com/office/drawing/2014/main" id="{5CA1C287-2399-ED0F-16B1-CC8A45FDD415}"/>
              </a:ext>
            </a:extLst>
          </p:cNvPr>
          <p:cNvSpPr txBox="1"/>
          <p:nvPr/>
        </p:nvSpPr>
        <p:spPr>
          <a:xfrm>
            <a:off x="2208690" y="2414031"/>
            <a:ext cx="9121116" cy="3998531"/>
          </a:xfrm>
          <a:prstGeom prst="rect">
            <a:avLst/>
          </a:prstGeom>
        </p:spPr>
        <p:txBody>
          <a:bodyPr vert="horz" wrap="square" lIns="0" tIns="12700" rIns="0" bIns="0" rtlCol="0">
            <a:spAutoFit/>
          </a:bodyPr>
          <a:lstStyle/>
          <a:p>
            <a:pPr marL="469265" lvl="1">
              <a:spcBef>
                <a:spcPts val="2100"/>
              </a:spcBef>
              <a:tabLst>
                <a:tab pos="355600" algn="l"/>
                <a:tab pos="356235" algn="l"/>
              </a:tabLst>
              <a:defRPr/>
            </a:pPr>
            <a:r>
              <a:rPr kumimoji="0" lang="en-US" sz="2200" u="none" strike="noStrike" kern="1200" cap="none" spc="-5" normalizeH="0" baseline="0" noProof="0" dirty="0">
                <a:ln>
                  <a:noFill/>
                </a:ln>
                <a:solidFill>
                  <a:prstClr val="black"/>
                </a:solidFill>
                <a:effectLst/>
                <a:uLnTx/>
                <a:uFillTx/>
                <a:latin typeface="Georgia" panose="02040502050405020303" pitchFamily="18" charset="0"/>
                <a:ea typeface="Cambria" panose="02040503050406030204" pitchFamily="18" charset="0"/>
                <a:cs typeface="Calibri"/>
              </a:rPr>
              <a:t>Anyone identified as at risk for suicide</a:t>
            </a:r>
          </a:p>
          <a:p>
            <a:pPr marL="469265" lvl="1">
              <a:spcBef>
                <a:spcPts val="2100"/>
              </a:spcBef>
              <a:tabLst>
                <a:tab pos="355600" algn="l"/>
                <a:tab pos="356235" algn="l"/>
              </a:tabLst>
              <a:defRPr/>
            </a:pPr>
            <a:r>
              <a:rPr kumimoji="0" lang="en-US" sz="2200" u="none" strike="noStrike" kern="1200" cap="none" spc="-5" normalizeH="0" baseline="0" noProof="0" dirty="0">
                <a:ln>
                  <a:noFill/>
                </a:ln>
                <a:solidFill>
                  <a:prstClr val="black"/>
                </a:solidFill>
                <a:effectLst/>
                <a:uLnTx/>
                <a:uFillTx/>
                <a:latin typeface="Georgia" panose="02040502050405020303" pitchFamily="18" charset="0"/>
                <a:ea typeface="Cambria" panose="02040503050406030204" pitchFamily="18" charset="0"/>
                <a:cs typeface="Calibri"/>
              </a:rPr>
              <a:t>Anyone with identified risk who is transitioning levels of care</a:t>
            </a:r>
          </a:p>
          <a:p>
            <a:pPr marL="469265" lvl="1">
              <a:spcBef>
                <a:spcPts val="2100"/>
              </a:spcBef>
              <a:tabLst>
                <a:tab pos="355600" algn="l"/>
                <a:tab pos="356235" algn="l"/>
              </a:tabLst>
              <a:defRPr/>
            </a:pPr>
            <a:r>
              <a:rPr kumimoji="0" lang="en-US" sz="2200" u="none" strike="noStrike" kern="1200" cap="none" spc="-5" normalizeH="0" baseline="0" noProof="0" dirty="0">
                <a:ln>
                  <a:noFill/>
                </a:ln>
                <a:solidFill>
                  <a:prstClr val="black"/>
                </a:solidFill>
                <a:effectLst/>
                <a:uLnTx/>
                <a:uFillTx/>
                <a:latin typeface="Georgia" panose="02040502050405020303" pitchFamily="18" charset="0"/>
                <a:ea typeface="Cambria" panose="02040503050406030204" pitchFamily="18" charset="0"/>
                <a:cs typeface="Calibri"/>
              </a:rPr>
              <a:t>Someone in an extended inpatient or residential stay or shelter</a:t>
            </a:r>
          </a:p>
          <a:p>
            <a:pPr marL="469265" lvl="1">
              <a:spcBef>
                <a:spcPts val="2100"/>
              </a:spcBef>
              <a:tabLst>
                <a:tab pos="355600" algn="l"/>
                <a:tab pos="356235" algn="l"/>
              </a:tabLst>
              <a:defRPr/>
            </a:pPr>
            <a:r>
              <a:rPr lang="en-US" sz="2200" spc="-5" dirty="0">
                <a:solidFill>
                  <a:prstClr val="black"/>
                </a:solidFill>
                <a:latin typeface="Georgia" panose="02040502050405020303" pitchFamily="18" charset="0"/>
                <a:ea typeface="Cambria" panose="02040503050406030204" pitchFamily="18" charset="0"/>
                <a:cs typeface="Calibri"/>
              </a:rPr>
              <a:t>Someone with crisis developing:</a:t>
            </a:r>
          </a:p>
          <a:p>
            <a:pPr marL="469265" lvl="1">
              <a:spcBef>
                <a:spcPts val="2100"/>
              </a:spcBef>
              <a:tabLst>
                <a:tab pos="355600" algn="l"/>
                <a:tab pos="356235" algn="l"/>
              </a:tabLst>
              <a:defRPr/>
            </a:pPr>
            <a:r>
              <a:rPr kumimoji="0" lang="en-US" sz="2200" u="none" strike="noStrike" kern="1200" cap="none" spc="-5" normalizeH="0" baseline="0" noProof="0" dirty="0">
                <a:ln>
                  <a:noFill/>
                </a:ln>
                <a:solidFill>
                  <a:prstClr val="black"/>
                </a:solidFill>
                <a:effectLst/>
                <a:uLnTx/>
                <a:uFillTx/>
                <a:latin typeface="Georgia" panose="02040502050405020303" pitchFamily="18" charset="0"/>
                <a:ea typeface="Cambria" panose="02040503050406030204" pitchFamily="18" charset="0"/>
                <a:cs typeface="Calibri"/>
              </a:rPr>
              <a:t>	Engages the person on their own behalf.</a:t>
            </a:r>
          </a:p>
          <a:p>
            <a:pPr marL="469265" lvl="1">
              <a:spcBef>
                <a:spcPts val="2100"/>
              </a:spcBef>
              <a:tabLst>
                <a:tab pos="355600" algn="l"/>
                <a:tab pos="356235" algn="l"/>
              </a:tabLst>
              <a:defRPr/>
            </a:pPr>
            <a:r>
              <a:rPr kumimoji="0" lang="en-US" sz="2200" u="none" strike="noStrike" kern="1200" cap="none" spc="-5" normalizeH="0" baseline="0" noProof="0" dirty="0">
                <a:ln>
                  <a:noFill/>
                </a:ln>
                <a:solidFill>
                  <a:prstClr val="black"/>
                </a:solidFill>
                <a:effectLst/>
                <a:uLnTx/>
                <a:uFillTx/>
                <a:latin typeface="Georgia" panose="02040502050405020303" pitchFamily="18" charset="0"/>
                <a:ea typeface="Cambria" panose="02040503050406030204" pitchFamily="18" charset="0"/>
                <a:cs typeface="Calibri"/>
              </a:rPr>
              <a:t>	Supports self-management</a:t>
            </a:r>
          </a:p>
          <a:p>
            <a:pPr marL="469265" lvl="1">
              <a:spcBef>
                <a:spcPts val="2100"/>
              </a:spcBef>
              <a:tabLst>
                <a:tab pos="355600" algn="l"/>
                <a:tab pos="356235" algn="l"/>
              </a:tabLst>
              <a:defRPr/>
            </a:pPr>
            <a:r>
              <a:rPr lang="en-US" sz="2200" spc="-5" dirty="0">
                <a:solidFill>
                  <a:prstClr val="black"/>
                </a:solidFill>
                <a:latin typeface="Georgia" panose="02040502050405020303" pitchFamily="18" charset="0"/>
                <a:ea typeface="Cambria" panose="02040503050406030204" pitchFamily="18" charset="0"/>
                <a:cs typeface="Calibri"/>
              </a:rPr>
              <a:t>	</a:t>
            </a:r>
            <a:r>
              <a:rPr kumimoji="0" lang="en-US" sz="2200" u="none" strike="noStrike" kern="1200" cap="none" spc="-5" normalizeH="0" baseline="0" noProof="0" dirty="0">
                <a:ln>
                  <a:noFill/>
                </a:ln>
                <a:solidFill>
                  <a:prstClr val="black"/>
                </a:solidFill>
                <a:effectLst/>
                <a:uLnTx/>
                <a:uFillTx/>
                <a:latin typeface="Georgia" panose="02040502050405020303" pitchFamily="18" charset="0"/>
                <a:ea typeface="Cambria" panose="02040503050406030204" pitchFamily="18" charset="0"/>
                <a:cs typeface="Calibri"/>
              </a:rPr>
              <a:t>Tracks progress</a:t>
            </a:r>
          </a:p>
        </p:txBody>
      </p:sp>
      <p:sp>
        <p:nvSpPr>
          <p:cNvPr id="5" name="Oval 4">
            <a:extLst>
              <a:ext uri="{FF2B5EF4-FFF2-40B4-BE49-F238E27FC236}">
                <a16:creationId xmlns:a16="http://schemas.microsoft.com/office/drawing/2014/main" id="{28591D25-89F5-A340-99D8-F5D8871F0453}"/>
              </a:ext>
            </a:extLst>
          </p:cNvPr>
          <p:cNvSpPr/>
          <p:nvPr/>
        </p:nvSpPr>
        <p:spPr>
          <a:xfrm>
            <a:off x="2353812" y="2510750"/>
            <a:ext cx="157776" cy="157776"/>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E02DDBC-11BA-B55D-D869-8E666C1C1FD5}"/>
              </a:ext>
            </a:extLst>
          </p:cNvPr>
          <p:cNvSpPr/>
          <p:nvPr/>
        </p:nvSpPr>
        <p:spPr>
          <a:xfrm>
            <a:off x="2353812" y="5533985"/>
            <a:ext cx="157776" cy="157776"/>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AF53ED2-1362-96A2-22E4-244FD542EA13}"/>
              </a:ext>
            </a:extLst>
          </p:cNvPr>
          <p:cNvSpPr/>
          <p:nvPr/>
        </p:nvSpPr>
        <p:spPr>
          <a:xfrm rot="12013936" flipV="1">
            <a:off x="2379612" y="6153608"/>
            <a:ext cx="106174" cy="168151"/>
          </a:xfrm>
          <a:prstGeom prst="ellipse">
            <a:avLst/>
          </a:prstGeom>
          <a:solidFill>
            <a:srgbClr val="009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68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7F2A6-47ED-5D84-4F49-93D16C9FEFFC}"/>
              </a:ext>
            </a:extLst>
          </p:cNvPr>
          <p:cNvSpPr>
            <a:spLocks noGrp="1"/>
          </p:cNvSpPr>
          <p:nvPr>
            <p:ph type="sldNum" sz="quarter" idx="7"/>
          </p:nvPr>
        </p:nvSpPr>
        <p:spPr/>
        <p:txBody>
          <a:bodyPr/>
          <a:lstStyle/>
          <a:p>
            <a:fld id="{B6F15528-21DE-4FAA-801E-634DDDAF4B2B}" type="slidenum">
              <a:rPr lang="en-US" smtClean="0"/>
              <a:pPr/>
              <a:t>13</a:t>
            </a:fld>
            <a:endParaRPr lang="en-US" dirty="0"/>
          </a:p>
        </p:txBody>
      </p:sp>
      <p:sp>
        <p:nvSpPr>
          <p:cNvPr id="3" name="Text Placeholder 2">
            <a:extLst>
              <a:ext uri="{FF2B5EF4-FFF2-40B4-BE49-F238E27FC236}">
                <a16:creationId xmlns:a16="http://schemas.microsoft.com/office/drawing/2014/main" id="{AB14334F-3ADC-277F-445E-B481258D2FC7}"/>
              </a:ext>
            </a:extLst>
          </p:cNvPr>
          <p:cNvSpPr>
            <a:spLocks noGrp="1"/>
          </p:cNvSpPr>
          <p:nvPr>
            <p:ph type="body" sz="quarter" idx="10"/>
          </p:nvPr>
        </p:nvSpPr>
        <p:spPr>
          <a:xfrm>
            <a:off x="654050" y="2681615"/>
            <a:ext cx="2946400" cy="1846659"/>
          </a:xfrm>
        </p:spPr>
        <p:txBody>
          <a:bodyPr/>
          <a:lstStyle/>
          <a:p>
            <a:pPr algn="l"/>
            <a:r>
              <a:rPr lang="en-US" sz="4000" dirty="0">
                <a:solidFill>
                  <a:schemeClr val="bg1"/>
                </a:solidFill>
                <a:latin typeface="Georgia" panose="02040502050405020303" pitchFamily="18" charset="0"/>
              </a:rPr>
              <a:t>Crisis Plan Apps</a:t>
            </a:r>
          </a:p>
          <a:p>
            <a:endParaRPr lang="en-US" dirty="0"/>
          </a:p>
        </p:txBody>
      </p:sp>
      <p:pic>
        <p:nvPicPr>
          <p:cNvPr id="9" name="Picture 8">
            <a:extLst>
              <a:ext uri="{FF2B5EF4-FFF2-40B4-BE49-F238E27FC236}">
                <a16:creationId xmlns:a16="http://schemas.microsoft.com/office/drawing/2014/main" id="{3219D1E4-5FA4-C6D8-6034-2F089B58D0A6}"/>
              </a:ext>
            </a:extLst>
          </p:cNvPr>
          <p:cNvPicPr>
            <a:picLocks noChangeAspect="1"/>
          </p:cNvPicPr>
          <p:nvPr/>
        </p:nvPicPr>
        <p:blipFill>
          <a:blip r:embed="rId2"/>
          <a:stretch>
            <a:fillRect/>
          </a:stretch>
        </p:blipFill>
        <p:spPr>
          <a:xfrm>
            <a:off x="5112506" y="3456712"/>
            <a:ext cx="2143125" cy="2143125"/>
          </a:xfrm>
          <a:prstGeom prst="rect">
            <a:avLst/>
          </a:prstGeom>
        </p:spPr>
      </p:pic>
      <p:pic>
        <p:nvPicPr>
          <p:cNvPr id="6" name="Picture 5">
            <a:extLst>
              <a:ext uri="{FF2B5EF4-FFF2-40B4-BE49-F238E27FC236}">
                <a16:creationId xmlns:a16="http://schemas.microsoft.com/office/drawing/2014/main" id="{896234A8-2FEA-8CF5-959C-86062534D277}"/>
              </a:ext>
            </a:extLst>
          </p:cNvPr>
          <p:cNvPicPr>
            <a:picLocks noChangeAspect="1"/>
          </p:cNvPicPr>
          <p:nvPr/>
        </p:nvPicPr>
        <p:blipFill>
          <a:blip r:embed="rId3"/>
          <a:stretch>
            <a:fillRect/>
          </a:stretch>
        </p:blipFill>
        <p:spPr>
          <a:xfrm>
            <a:off x="8229771" y="212683"/>
            <a:ext cx="3583287" cy="6178081"/>
          </a:xfrm>
          <a:prstGeom prst="rect">
            <a:avLst/>
          </a:prstGeom>
        </p:spPr>
      </p:pic>
      <p:pic>
        <p:nvPicPr>
          <p:cNvPr id="7" name="Picture 6">
            <a:extLst>
              <a:ext uri="{FF2B5EF4-FFF2-40B4-BE49-F238E27FC236}">
                <a16:creationId xmlns:a16="http://schemas.microsoft.com/office/drawing/2014/main" id="{009D45CF-DF97-1C5A-6175-83898D9F26E1}"/>
              </a:ext>
            </a:extLst>
          </p:cNvPr>
          <p:cNvPicPr>
            <a:picLocks noChangeAspect="1"/>
          </p:cNvPicPr>
          <p:nvPr/>
        </p:nvPicPr>
        <p:blipFill>
          <a:blip r:embed="rId4"/>
          <a:stretch>
            <a:fillRect/>
          </a:stretch>
        </p:blipFill>
        <p:spPr>
          <a:xfrm>
            <a:off x="4574589" y="1396314"/>
            <a:ext cx="3218763" cy="1682063"/>
          </a:xfrm>
          <a:prstGeom prst="rect">
            <a:avLst/>
          </a:prstGeom>
        </p:spPr>
      </p:pic>
    </p:spTree>
    <p:extLst>
      <p:ext uri="{BB962C8B-B14F-4D97-AF65-F5344CB8AC3E}">
        <p14:creationId xmlns:p14="http://schemas.microsoft.com/office/powerpoint/2010/main" val="338504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7F2A6-47ED-5D84-4F49-93D16C9FEFFC}"/>
              </a:ext>
            </a:extLst>
          </p:cNvPr>
          <p:cNvSpPr>
            <a:spLocks noGrp="1"/>
          </p:cNvSpPr>
          <p:nvPr>
            <p:ph type="sldNum" sz="quarter" idx="7"/>
          </p:nvPr>
        </p:nvSpPr>
        <p:spPr/>
        <p:txBody>
          <a:bodyPr/>
          <a:lstStyle/>
          <a:p>
            <a:fld id="{B6F15528-21DE-4FAA-801E-634DDDAF4B2B}" type="slidenum">
              <a:rPr lang="en-US" smtClean="0"/>
              <a:pPr/>
              <a:t>14</a:t>
            </a:fld>
            <a:endParaRPr lang="en-US" dirty="0"/>
          </a:p>
        </p:txBody>
      </p:sp>
      <p:sp>
        <p:nvSpPr>
          <p:cNvPr id="3" name="Text Placeholder 2">
            <a:extLst>
              <a:ext uri="{FF2B5EF4-FFF2-40B4-BE49-F238E27FC236}">
                <a16:creationId xmlns:a16="http://schemas.microsoft.com/office/drawing/2014/main" id="{AB14334F-3ADC-277F-445E-B481258D2FC7}"/>
              </a:ext>
            </a:extLst>
          </p:cNvPr>
          <p:cNvSpPr>
            <a:spLocks noGrp="1"/>
          </p:cNvSpPr>
          <p:nvPr>
            <p:ph type="body" sz="quarter" idx="10"/>
          </p:nvPr>
        </p:nvSpPr>
        <p:spPr>
          <a:xfrm>
            <a:off x="654050" y="1689958"/>
            <a:ext cx="2946400" cy="2462213"/>
          </a:xfrm>
        </p:spPr>
        <p:txBody>
          <a:bodyPr>
            <a:normAutofit fontScale="85000" lnSpcReduction="20000"/>
          </a:bodyPr>
          <a:lstStyle/>
          <a:p>
            <a:pPr marL="0" indent="0" algn="l">
              <a:buNone/>
            </a:pPr>
            <a:r>
              <a:rPr lang="en-US" sz="4000" dirty="0">
                <a:solidFill>
                  <a:schemeClr val="bg1"/>
                </a:solidFill>
                <a:latin typeface="Georgia" panose="02040502050405020303" pitchFamily="18" charset="0"/>
              </a:rPr>
              <a:t>Suicide Prevention Safety Card</a:t>
            </a:r>
          </a:p>
          <a:p>
            <a:pPr marL="0" indent="0" algn="l">
              <a:buNone/>
            </a:pPr>
            <a:endParaRPr lang="en-US" dirty="0"/>
          </a:p>
          <a:p>
            <a:pPr marL="0" indent="0" algn="l">
              <a:buNone/>
            </a:pPr>
            <a:r>
              <a:rPr lang="en-US" sz="2300" dirty="0">
                <a:solidFill>
                  <a:schemeClr val="bg1"/>
                </a:solidFill>
                <a:latin typeface="Georgia" panose="02040502050405020303" pitchFamily="18" charset="0"/>
              </a:rPr>
              <a:t>Available on the Maine Prevention Store</a:t>
            </a:r>
          </a:p>
          <a:p>
            <a:pPr marL="0" indent="0" algn="l">
              <a:buNone/>
            </a:pPr>
            <a:endParaRPr lang="en-US" sz="4000" dirty="0">
              <a:solidFill>
                <a:schemeClr val="bg1"/>
              </a:solidFill>
              <a:latin typeface="Georgia" panose="02040502050405020303" pitchFamily="18" charset="0"/>
            </a:endParaRPr>
          </a:p>
          <a:p>
            <a:endParaRPr lang="en-US" dirty="0"/>
          </a:p>
        </p:txBody>
      </p:sp>
      <p:pic>
        <p:nvPicPr>
          <p:cNvPr id="5" name="Content Placeholder 11" descr="Graphical user interface, application&#10;&#10;Description automatically generated">
            <a:extLst>
              <a:ext uri="{FF2B5EF4-FFF2-40B4-BE49-F238E27FC236}">
                <a16:creationId xmlns:a16="http://schemas.microsoft.com/office/drawing/2014/main" id="{0E342D0B-1D88-87E2-E282-9A81EDF0BF57}"/>
              </a:ext>
            </a:extLst>
          </p:cNvPr>
          <p:cNvPicPr>
            <a:picLocks noChangeAspect="1"/>
          </p:cNvPicPr>
          <p:nvPr/>
        </p:nvPicPr>
        <p:blipFill>
          <a:blip r:embed="rId2"/>
          <a:stretch>
            <a:fillRect/>
          </a:stretch>
        </p:blipFill>
        <p:spPr>
          <a:xfrm>
            <a:off x="4758860" y="800464"/>
            <a:ext cx="3370221" cy="5257072"/>
          </a:xfrm>
          <a:prstGeom prst="rect">
            <a:avLst/>
          </a:prstGeom>
          <a:ln w="3175">
            <a:solidFill>
              <a:schemeClr val="tx1"/>
            </a:solidFill>
          </a:ln>
        </p:spPr>
      </p:pic>
      <p:pic>
        <p:nvPicPr>
          <p:cNvPr id="6" name="Picture 5" descr="Text&#10;&#10;Description automatically generated">
            <a:extLst>
              <a:ext uri="{FF2B5EF4-FFF2-40B4-BE49-F238E27FC236}">
                <a16:creationId xmlns:a16="http://schemas.microsoft.com/office/drawing/2014/main" id="{509D4F74-C844-C30A-4772-C317F95971B8}"/>
              </a:ext>
            </a:extLst>
          </p:cNvPr>
          <p:cNvPicPr>
            <a:picLocks noChangeAspect="1"/>
          </p:cNvPicPr>
          <p:nvPr/>
        </p:nvPicPr>
        <p:blipFill>
          <a:blip r:embed="rId3"/>
          <a:stretch>
            <a:fillRect/>
          </a:stretch>
        </p:blipFill>
        <p:spPr>
          <a:xfrm>
            <a:off x="8434870" y="800464"/>
            <a:ext cx="3103080" cy="5036238"/>
          </a:xfrm>
          <a:prstGeom prst="rect">
            <a:avLst/>
          </a:prstGeom>
        </p:spPr>
      </p:pic>
      <p:sp>
        <p:nvSpPr>
          <p:cNvPr id="7" name="Rectangle 6">
            <a:extLst>
              <a:ext uri="{FF2B5EF4-FFF2-40B4-BE49-F238E27FC236}">
                <a16:creationId xmlns:a16="http://schemas.microsoft.com/office/drawing/2014/main" id="{33A10452-B7C0-1B93-C69D-B934D22087CF}"/>
              </a:ext>
            </a:extLst>
          </p:cNvPr>
          <p:cNvSpPr/>
          <p:nvPr/>
        </p:nvSpPr>
        <p:spPr>
          <a:xfrm>
            <a:off x="8304700" y="800464"/>
            <a:ext cx="3370221" cy="5257072"/>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64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8BE24-7867-6DC4-65B5-3950C67C07E4}"/>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3" name="Text Placeholder 2">
            <a:extLst>
              <a:ext uri="{FF2B5EF4-FFF2-40B4-BE49-F238E27FC236}">
                <a16:creationId xmlns:a16="http://schemas.microsoft.com/office/drawing/2014/main" id="{2551F1F5-4738-B6BA-B8DA-F5FBE1B95158}"/>
              </a:ext>
            </a:extLst>
          </p:cNvPr>
          <p:cNvSpPr>
            <a:spLocks noGrp="1"/>
          </p:cNvSpPr>
          <p:nvPr>
            <p:ph type="body" sz="quarter" idx="10"/>
          </p:nvPr>
        </p:nvSpPr>
        <p:spPr>
          <a:xfrm>
            <a:off x="654049" y="2521148"/>
            <a:ext cx="3231877" cy="1846659"/>
          </a:xfrm>
        </p:spPr>
        <p:txBody>
          <a:bodyPr/>
          <a:lstStyle/>
          <a:p>
            <a:r>
              <a:rPr lang="en-US" dirty="0"/>
              <a:t>Collaborative Safety Planning</a:t>
            </a:r>
          </a:p>
        </p:txBody>
      </p:sp>
      <p:sp>
        <p:nvSpPr>
          <p:cNvPr id="5" name="object 5">
            <a:extLst>
              <a:ext uri="{FF2B5EF4-FFF2-40B4-BE49-F238E27FC236}">
                <a16:creationId xmlns:a16="http://schemas.microsoft.com/office/drawing/2014/main" id="{5C008D41-0F33-1BB2-2C11-0534CA3163BA}"/>
              </a:ext>
            </a:extLst>
          </p:cNvPr>
          <p:cNvSpPr txBox="1"/>
          <p:nvPr/>
        </p:nvSpPr>
        <p:spPr>
          <a:xfrm>
            <a:off x="4911396" y="1399027"/>
            <a:ext cx="6377493" cy="4792979"/>
          </a:xfrm>
          <a:prstGeom prst="rect">
            <a:avLst/>
          </a:prstGeom>
        </p:spPr>
        <p:txBody>
          <a:bodyPr vert="horz" wrap="square" lIns="0" tIns="12065" rIns="0" bIns="0" rtlCol="0">
            <a:spAutoFit/>
          </a:bodyPr>
          <a:lstStyle/>
          <a:p>
            <a:pPr marR="48895" lvl="0" algn="l" defTabSz="914400" rtl="0" eaLnBrk="1" fontAlgn="auto" latinLnBrk="0" hangingPunct="1">
              <a:lnSpc>
                <a:spcPct val="100000"/>
              </a:lnSpc>
              <a:spcBef>
                <a:spcPts val="2200"/>
              </a:spcBef>
              <a:spcAft>
                <a:spcPts val="0"/>
              </a:spcAft>
              <a:buClrTx/>
              <a:buSzTx/>
              <a:tabLst/>
              <a:defRPr/>
            </a:pPr>
            <a:r>
              <a:rPr lang="en-US" b="1" spc="-10" dirty="0">
                <a:solidFill>
                  <a:prstClr val="black"/>
                </a:solidFill>
                <a:latin typeface="Georgia" panose="02040502050405020303" pitchFamily="18" charset="0"/>
                <a:ea typeface="Cambria" panose="02040503050406030204" pitchFamily="18" charset="0"/>
                <a:cs typeface="Calibri"/>
              </a:rPr>
              <a:t>A safety plan is a written list of coping skills &amp; activities as well as personal, social and  professional resources developed with a person, for use during and after a crisis:</a:t>
            </a:r>
          </a:p>
          <a:p>
            <a:pPr marL="285750" marR="48895" lvl="0" indent="-285750" algn="l" defTabSz="914400" rtl="0" eaLnBrk="1" fontAlgn="auto" latinLnBrk="0" hangingPunct="1">
              <a:lnSpc>
                <a:spcPct val="100000"/>
              </a:lnSpc>
              <a:spcBef>
                <a:spcPts val="1000"/>
              </a:spcBef>
              <a:spcAft>
                <a:spcPts val="0"/>
              </a:spcAft>
              <a:buClr>
                <a:srgbClr val="0099DA"/>
              </a:buClr>
              <a:buSzPct val="125000"/>
              <a:buFont typeface="Arial" panose="020B0604020202020204" pitchFamily="34" charset="0"/>
              <a:buChar char="•"/>
              <a:tabLst/>
              <a:defRPr/>
            </a:pPr>
            <a:r>
              <a:rPr lang="en-US" spc="-10" dirty="0">
                <a:solidFill>
                  <a:prstClr val="black"/>
                </a:solidFill>
                <a:latin typeface="Georgia" panose="02040502050405020303" pitchFamily="18" charset="0"/>
                <a:ea typeface="Cambria" panose="02040503050406030204" pitchFamily="18" charset="0"/>
                <a:cs typeface="Calibri"/>
              </a:rPr>
              <a:t>Focus on personal coping skills and activities,</a:t>
            </a:r>
          </a:p>
          <a:p>
            <a:pPr marL="285750" marR="48895" lvl="0" indent="-285750" algn="l" defTabSz="914400" rtl="0" eaLnBrk="1" fontAlgn="auto" latinLnBrk="0" hangingPunct="1">
              <a:lnSpc>
                <a:spcPct val="100000"/>
              </a:lnSpc>
              <a:spcBef>
                <a:spcPts val="1000"/>
              </a:spcBef>
              <a:spcAft>
                <a:spcPts val="0"/>
              </a:spcAft>
              <a:buClr>
                <a:srgbClr val="0099DA"/>
              </a:buClr>
              <a:buSzPct val="125000"/>
              <a:buFont typeface="Arial" panose="020B0604020202020204" pitchFamily="34" charset="0"/>
              <a:buChar char="•"/>
              <a:tabLst/>
              <a:defRPr/>
            </a:pPr>
            <a:r>
              <a:rPr lang="en-US" spc="-10" dirty="0">
                <a:solidFill>
                  <a:prstClr val="black"/>
                </a:solidFill>
                <a:latin typeface="Georgia" panose="02040502050405020303" pitchFamily="18" charset="0"/>
                <a:ea typeface="Cambria" panose="02040503050406030204" pitchFamily="18" charset="0"/>
                <a:cs typeface="Calibri"/>
              </a:rPr>
              <a:t>Exploration of personal and social resources and the ability to mobilize them, including family  supports, friends,…</a:t>
            </a:r>
          </a:p>
          <a:p>
            <a:pPr marL="285750" marR="48895" lvl="0" indent="-285750" algn="l" defTabSz="914400" rtl="0" eaLnBrk="1" fontAlgn="auto" latinLnBrk="0" hangingPunct="1">
              <a:lnSpc>
                <a:spcPct val="100000"/>
              </a:lnSpc>
              <a:spcBef>
                <a:spcPts val="1000"/>
              </a:spcBef>
              <a:spcAft>
                <a:spcPts val="0"/>
              </a:spcAft>
              <a:buClr>
                <a:srgbClr val="0099DA"/>
              </a:buClr>
              <a:buSzPct val="125000"/>
              <a:buFont typeface="Arial" panose="020B0604020202020204" pitchFamily="34" charset="0"/>
              <a:buChar char="•"/>
              <a:tabLst/>
              <a:defRPr/>
            </a:pPr>
            <a:r>
              <a:rPr lang="en-US" spc="-10" dirty="0">
                <a:solidFill>
                  <a:prstClr val="black"/>
                </a:solidFill>
                <a:latin typeface="Georgia" panose="02040502050405020303" pitchFamily="18" charset="0"/>
                <a:ea typeface="Cambria" panose="02040503050406030204" pitchFamily="18" charset="0"/>
                <a:cs typeface="Calibri"/>
              </a:rPr>
              <a:t>Focus on professional supports and other resources,</a:t>
            </a:r>
          </a:p>
          <a:p>
            <a:pPr marL="285750" marR="48895" lvl="0" indent="-285750" algn="l" defTabSz="914400" rtl="0" eaLnBrk="1" fontAlgn="auto" latinLnBrk="0" hangingPunct="1">
              <a:lnSpc>
                <a:spcPct val="100000"/>
              </a:lnSpc>
              <a:spcBef>
                <a:spcPts val="1000"/>
              </a:spcBef>
              <a:spcAft>
                <a:spcPts val="0"/>
              </a:spcAft>
              <a:buClr>
                <a:srgbClr val="0099DA"/>
              </a:buClr>
              <a:buSzPct val="125000"/>
              <a:buFont typeface="Arial" panose="020B0604020202020204" pitchFamily="34" charset="0"/>
              <a:buChar char="•"/>
              <a:tabLst/>
              <a:defRPr/>
            </a:pPr>
            <a:r>
              <a:rPr lang="en-US" b="1" i="1" spc="-10" dirty="0">
                <a:solidFill>
                  <a:prstClr val="black"/>
                </a:solidFill>
                <a:latin typeface="Georgia" panose="02040502050405020303" pitchFamily="18" charset="0"/>
                <a:ea typeface="Cambria" panose="02040503050406030204" pitchFamily="18" charset="0"/>
                <a:cs typeface="Calibri"/>
              </a:rPr>
              <a:t>Opportunity to plan for lethal means safety</a:t>
            </a:r>
          </a:p>
          <a:p>
            <a:pPr marL="285750" marR="48895" lvl="0" indent="-285750" algn="l" defTabSz="914400" rtl="0" eaLnBrk="1" fontAlgn="auto" latinLnBrk="0" hangingPunct="1">
              <a:lnSpc>
                <a:spcPct val="100000"/>
              </a:lnSpc>
              <a:spcBef>
                <a:spcPts val="1000"/>
              </a:spcBef>
              <a:spcAft>
                <a:spcPts val="0"/>
              </a:spcAft>
              <a:buClr>
                <a:srgbClr val="0099DA"/>
              </a:buClr>
              <a:buSzPct val="125000"/>
              <a:buFont typeface="Arial" panose="020B0604020202020204" pitchFamily="34" charset="0"/>
              <a:buChar char="•"/>
              <a:tabLst/>
              <a:defRPr/>
            </a:pPr>
            <a:r>
              <a:rPr lang="en-US" spc="-10" dirty="0">
                <a:solidFill>
                  <a:prstClr val="black"/>
                </a:solidFill>
                <a:latin typeface="Georgia" panose="02040502050405020303" pitchFamily="18" charset="0"/>
                <a:ea typeface="Cambria" panose="02040503050406030204" pitchFamily="18" charset="0"/>
                <a:cs typeface="Calibri"/>
              </a:rPr>
              <a:t>Make a copy for the person and keep one for follow-up.</a:t>
            </a:r>
          </a:p>
          <a:p>
            <a:pPr marR="48895" lvl="0" algn="l" defTabSz="914400" rtl="0" eaLnBrk="1" fontAlgn="auto" latinLnBrk="0" hangingPunct="1">
              <a:lnSpc>
                <a:spcPct val="100000"/>
              </a:lnSpc>
              <a:spcBef>
                <a:spcPts val="1000"/>
              </a:spcBef>
              <a:spcAft>
                <a:spcPts val="0"/>
              </a:spcAft>
              <a:buClrTx/>
              <a:buSzTx/>
              <a:tabLst/>
              <a:defRPr/>
            </a:pPr>
            <a:endParaRPr lang="en-US" i="1" spc="-10" dirty="0">
              <a:solidFill>
                <a:srgbClr val="004D80"/>
              </a:solidFill>
              <a:latin typeface="Georgia" panose="02040502050405020303" pitchFamily="18" charset="0"/>
              <a:ea typeface="Cambria" panose="02040503050406030204" pitchFamily="18" charset="0"/>
              <a:cs typeface="Calibri"/>
            </a:endParaRPr>
          </a:p>
          <a:p>
            <a:pPr marR="48895" lvl="0" algn="l" defTabSz="914400" rtl="0" eaLnBrk="1" fontAlgn="auto" latinLnBrk="0" hangingPunct="1">
              <a:lnSpc>
                <a:spcPct val="100000"/>
              </a:lnSpc>
              <a:spcBef>
                <a:spcPts val="1000"/>
              </a:spcBef>
              <a:spcAft>
                <a:spcPts val="0"/>
              </a:spcAft>
              <a:buClrTx/>
              <a:buSzTx/>
              <a:tabLst/>
              <a:defRPr/>
            </a:pPr>
            <a:r>
              <a:rPr lang="en-US" i="1" spc="-10" dirty="0">
                <a:solidFill>
                  <a:srgbClr val="004D80"/>
                </a:solidFill>
                <a:latin typeface="Georgia" panose="02040502050405020303" pitchFamily="18" charset="0"/>
                <a:ea typeface="Cambria" panose="02040503050406030204" pitchFamily="18" charset="0"/>
                <a:cs typeface="Calibri"/>
              </a:rPr>
              <a:t>* Safety plan handout</a:t>
            </a:r>
          </a:p>
          <a:p>
            <a:pPr marR="48895" lvl="0" algn="l" defTabSz="914400" rtl="0" eaLnBrk="1" fontAlgn="auto" latinLnBrk="0" hangingPunct="1">
              <a:lnSpc>
                <a:spcPct val="100000"/>
              </a:lnSpc>
              <a:spcBef>
                <a:spcPts val="2200"/>
              </a:spcBef>
              <a:spcAft>
                <a:spcPts val="0"/>
              </a:spcAft>
              <a:buClrTx/>
              <a:buSzTx/>
              <a:tabLst/>
              <a:defRPr/>
            </a:pPr>
            <a:endParaRPr lang="en-US" spc="-10" dirty="0">
              <a:solidFill>
                <a:prstClr val="black"/>
              </a:solidFill>
              <a:latin typeface="Georgia" panose="02040502050405020303" pitchFamily="18" charset="0"/>
              <a:ea typeface="Cambria" panose="02040503050406030204" pitchFamily="18" charset="0"/>
              <a:cs typeface="Calibri"/>
            </a:endParaRPr>
          </a:p>
        </p:txBody>
      </p:sp>
    </p:spTree>
    <p:extLst>
      <p:ext uri="{BB962C8B-B14F-4D97-AF65-F5344CB8AC3E}">
        <p14:creationId xmlns:p14="http://schemas.microsoft.com/office/powerpoint/2010/main" val="383287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8BE24-7867-6DC4-65B5-3950C67C07E4}"/>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3" name="Text Placeholder 2">
            <a:extLst>
              <a:ext uri="{FF2B5EF4-FFF2-40B4-BE49-F238E27FC236}">
                <a16:creationId xmlns:a16="http://schemas.microsoft.com/office/drawing/2014/main" id="{2551F1F5-4738-B6BA-B8DA-F5FBE1B95158}"/>
              </a:ext>
            </a:extLst>
          </p:cNvPr>
          <p:cNvSpPr>
            <a:spLocks noGrp="1"/>
          </p:cNvSpPr>
          <p:nvPr>
            <p:ph type="body" sz="quarter" idx="10"/>
          </p:nvPr>
        </p:nvSpPr>
        <p:spPr>
          <a:xfrm>
            <a:off x="654049" y="3040437"/>
            <a:ext cx="3231877" cy="615553"/>
          </a:xfrm>
        </p:spPr>
        <p:txBody>
          <a:bodyPr>
            <a:normAutofit fontScale="85000" lnSpcReduction="10000"/>
          </a:bodyPr>
          <a:lstStyle/>
          <a:p>
            <a:r>
              <a:rPr lang="en-US" dirty="0"/>
              <a:t>The Challenge</a:t>
            </a:r>
          </a:p>
        </p:txBody>
      </p:sp>
      <p:sp>
        <p:nvSpPr>
          <p:cNvPr id="5" name="object 5">
            <a:extLst>
              <a:ext uri="{FF2B5EF4-FFF2-40B4-BE49-F238E27FC236}">
                <a16:creationId xmlns:a16="http://schemas.microsoft.com/office/drawing/2014/main" id="{5C008D41-0F33-1BB2-2C11-0534CA3163BA}"/>
              </a:ext>
            </a:extLst>
          </p:cNvPr>
          <p:cNvSpPr txBox="1"/>
          <p:nvPr/>
        </p:nvSpPr>
        <p:spPr>
          <a:xfrm>
            <a:off x="4911396" y="1895738"/>
            <a:ext cx="6377493" cy="4828886"/>
          </a:xfrm>
          <a:prstGeom prst="rect">
            <a:avLst/>
          </a:prstGeom>
        </p:spPr>
        <p:txBody>
          <a:bodyPr vert="horz" wrap="square" lIns="0" tIns="12065" rIns="0" bIns="0" rtlCol="0">
            <a:spAutoFit/>
          </a:bodyPr>
          <a:lstStyle/>
          <a:p>
            <a:pPr marR="48895" lvl="0" algn="l" defTabSz="914400" rtl="0" eaLnBrk="1" fontAlgn="auto" latinLnBrk="0" hangingPunct="1">
              <a:lnSpc>
                <a:spcPct val="100000"/>
              </a:lnSpc>
              <a:spcBef>
                <a:spcPts val="1800"/>
              </a:spcBef>
              <a:spcAft>
                <a:spcPts val="0"/>
              </a:spcAft>
              <a:buClrTx/>
              <a:buSzTx/>
              <a:tabLst/>
              <a:defRPr/>
            </a:pPr>
            <a:r>
              <a:rPr lang="en-US" sz="2000" b="1" spc="-10" dirty="0">
                <a:solidFill>
                  <a:prstClr val="black"/>
                </a:solidFill>
                <a:latin typeface="Georgia" panose="02040502050405020303" pitchFamily="18" charset="0"/>
                <a:ea typeface="Cambria" panose="02040503050406030204" pitchFamily="18" charset="0"/>
                <a:cs typeface="Calibri"/>
              </a:rPr>
              <a:t>The next crisis happens when they are not with professional help!</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How can a patient manage a suicidal crisis as it develops?</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We can work with a patient to support their ability to manage through a crisis before it happens or as it develops!</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How can we empower them to identify and activate resources available to them.</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This is empowerment for the individual and the family.</a:t>
            </a:r>
          </a:p>
          <a:p>
            <a:pPr marR="48895" lvl="0" algn="l" defTabSz="914400" rtl="0" eaLnBrk="1" fontAlgn="auto" latinLnBrk="0" hangingPunct="1">
              <a:lnSpc>
                <a:spcPct val="100000"/>
              </a:lnSpc>
              <a:spcBef>
                <a:spcPts val="1800"/>
              </a:spcBef>
              <a:spcAft>
                <a:spcPts val="0"/>
              </a:spcAft>
              <a:buClr>
                <a:srgbClr val="0099DA"/>
              </a:buClr>
              <a:buSzPct val="125000"/>
              <a:tabLst/>
              <a:defRPr/>
            </a:pPr>
            <a:endParaRPr lang="en-US" spc="-10" dirty="0">
              <a:solidFill>
                <a:prstClr val="black"/>
              </a:solidFill>
              <a:latin typeface="Georgia" panose="02040502050405020303" pitchFamily="18" charset="0"/>
              <a:ea typeface="Cambria" panose="02040503050406030204" pitchFamily="18" charset="0"/>
              <a:cs typeface="Calibri"/>
            </a:endParaRPr>
          </a:p>
        </p:txBody>
      </p:sp>
    </p:spTree>
    <p:extLst>
      <p:ext uri="{BB962C8B-B14F-4D97-AF65-F5344CB8AC3E}">
        <p14:creationId xmlns:p14="http://schemas.microsoft.com/office/powerpoint/2010/main" val="331361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B8BE24-7867-6DC4-65B5-3950C67C07E4}"/>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3" name="Text Placeholder 2">
            <a:extLst>
              <a:ext uri="{FF2B5EF4-FFF2-40B4-BE49-F238E27FC236}">
                <a16:creationId xmlns:a16="http://schemas.microsoft.com/office/drawing/2014/main" id="{2551F1F5-4738-B6BA-B8DA-F5FBE1B95158}"/>
              </a:ext>
            </a:extLst>
          </p:cNvPr>
          <p:cNvSpPr>
            <a:spLocks noGrp="1"/>
          </p:cNvSpPr>
          <p:nvPr>
            <p:ph type="body" sz="quarter" idx="10"/>
          </p:nvPr>
        </p:nvSpPr>
        <p:spPr>
          <a:xfrm>
            <a:off x="654049" y="3040437"/>
            <a:ext cx="3231877" cy="1148504"/>
          </a:xfrm>
        </p:spPr>
        <p:txBody>
          <a:bodyPr>
            <a:normAutofit fontScale="85000" lnSpcReduction="10000"/>
          </a:bodyPr>
          <a:lstStyle/>
          <a:p>
            <a:r>
              <a:rPr lang="en-US" dirty="0"/>
              <a:t>Steps to Collaboration</a:t>
            </a:r>
          </a:p>
        </p:txBody>
      </p:sp>
      <p:sp>
        <p:nvSpPr>
          <p:cNvPr id="5" name="object 5">
            <a:extLst>
              <a:ext uri="{FF2B5EF4-FFF2-40B4-BE49-F238E27FC236}">
                <a16:creationId xmlns:a16="http://schemas.microsoft.com/office/drawing/2014/main" id="{5C008D41-0F33-1BB2-2C11-0534CA3163BA}"/>
              </a:ext>
            </a:extLst>
          </p:cNvPr>
          <p:cNvSpPr txBox="1"/>
          <p:nvPr/>
        </p:nvSpPr>
        <p:spPr>
          <a:xfrm>
            <a:off x="5117329" y="1700383"/>
            <a:ext cx="6377493" cy="3828612"/>
          </a:xfrm>
          <a:prstGeom prst="rect">
            <a:avLst/>
          </a:prstGeom>
        </p:spPr>
        <p:txBody>
          <a:bodyPr vert="horz" wrap="square" lIns="0" tIns="12065" rIns="0" bIns="0" rtlCol="0">
            <a:spAutoFit/>
          </a:bodyPr>
          <a:lstStyle/>
          <a:p>
            <a:pPr marR="48895" lvl="0" algn="l" defTabSz="914400" rtl="0" eaLnBrk="1" fontAlgn="auto" latinLnBrk="0" hangingPunct="1">
              <a:lnSpc>
                <a:spcPct val="100000"/>
              </a:lnSpc>
              <a:spcBef>
                <a:spcPts val="1800"/>
              </a:spcBef>
              <a:spcAft>
                <a:spcPts val="0"/>
              </a:spcAft>
              <a:buClrTx/>
              <a:buSzTx/>
              <a:tabLst/>
              <a:defRPr/>
            </a:pPr>
            <a:r>
              <a:rPr lang="en-US" sz="2000" b="1" spc="-10" dirty="0">
                <a:solidFill>
                  <a:prstClr val="black"/>
                </a:solidFill>
                <a:latin typeface="Georgia" panose="02040502050405020303" pitchFamily="18" charset="0"/>
                <a:ea typeface="Cambria" panose="02040503050406030204" pitchFamily="18" charset="0"/>
                <a:cs typeface="Calibri"/>
              </a:rPr>
              <a:t>Their plan in their words accessing their resources.</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Sit with the patient and family</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Use their language</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Short sentences and phrases</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Encourage them to do the writing</a:t>
            </a:r>
          </a:p>
          <a:p>
            <a:pPr marL="285750" marR="48895" lvl="0" indent="-285750" algn="l" defTabSz="914400" rtl="0" eaLnBrk="1" fontAlgn="auto" latinLnBrk="0" hangingPunct="1">
              <a:lnSpc>
                <a:spcPct val="100000"/>
              </a:lnSpc>
              <a:spcBef>
                <a:spcPts val="1800"/>
              </a:spcBef>
              <a:spcAft>
                <a:spcPts val="0"/>
              </a:spcAft>
              <a:buClr>
                <a:srgbClr val="0099DA"/>
              </a:buClr>
              <a:buSzPct val="125000"/>
              <a:buFont typeface="Arial" panose="020B0604020202020204" pitchFamily="34" charset="0"/>
              <a:buChar char="•"/>
              <a:tabLst/>
              <a:defRPr/>
            </a:pPr>
            <a:r>
              <a:rPr lang="en-US" sz="2000" spc="-10" dirty="0">
                <a:solidFill>
                  <a:prstClr val="black"/>
                </a:solidFill>
                <a:latin typeface="Georgia" panose="02040502050405020303" pitchFamily="18" charset="0"/>
                <a:ea typeface="Cambria" panose="02040503050406030204" pitchFamily="18" charset="0"/>
                <a:cs typeface="Calibri"/>
              </a:rPr>
              <a:t>Never a plan developed for them; always with them!</a:t>
            </a:r>
          </a:p>
          <a:p>
            <a:pPr marR="48895" lvl="0" algn="l" defTabSz="914400" rtl="0" eaLnBrk="1" fontAlgn="auto" latinLnBrk="0" hangingPunct="1">
              <a:lnSpc>
                <a:spcPct val="100000"/>
              </a:lnSpc>
              <a:spcBef>
                <a:spcPts val="1800"/>
              </a:spcBef>
              <a:spcAft>
                <a:spcPts val="0"/>
              </a:spcAft>
              <a:buClr>
                <a:srgbClr val="0099DA"/>
              </a:buClr>
              <a:buSzPct val="125000"/>
              <a:tabLst/>
              <a:defRPr/>
            </a:pPr>
            <a:endParaRPr lang="en-US" spc="-10" dirty="0">
              <a:solidFill>
                <a:prstClr val="black"/>
              </a:solidFill>
              <a:latin typeface="Georgia" panose="02040502050405020303" pitchFamily="18" charset="0"/>
              <a:ea typeface="Cambria" panose="02040503050406030204" pitchFamily="18" charset="0"/>
              <a:cs typeface="Calibri"/>
            </a:endParaRPr>
          </a:p>
        </p:txBody>
      </p:sp>
    </p:spTree>
    <p:extLst>
      <p:ext uri="{BB962C8B-B14F-4D97-AF65-F5344CB8AC3E}">
        <p14:creationId xmlns:p14="http://schemas.microsoft.com/office/powerpoint/2010/main" val="1372732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2ACBE-D754-68F7-C89B-9203D4D58F37}"/>
              </a:ext>
            </a:extLst>
          </p:cNvPr>
          <p:cNvSpPr>
            <a:spLocks noGrp="1"/>
          </p:cNvSpPr>
          <p:nvPr>
            <p:ph type="sldNum" sz="quarter" idx="7"/>
          </p:nvPr>
        </p:nvSpPr>
        <p:spPr/>
        <p:txBody>
          <a:bodyPr/>
          <a:lstStyle/>
          <a:p>
            <a:fld id="{B6F15528-21DE-4FAA-801E-634DDDAF4B2B}" type="slidenum">
              <a:rPr lang="en-US" smtClean="0"/>
              <a:pPr/>
              <a:t>5</a:t>
            </a:fld>
            <a:endParaRPr lang="en-US" dirty="0"/>
          </a:p>
        </p:txBody>
      </p:sp>
      <p:pic>
        <p:nvPicPr>
          <p:cNvPr id="3" name="Picture 2" descr="Timeline&#10;&#10;Description automatically generated with low confidence">
            <a:extLst>
              <a:ext uri="{FF2B5EF4-FFF2-40B4-BE49-F238E27FC236}">
                <a16:creationId xmlns:a16="http://schemas.microsoft.com/office/drawing/2014/main" id="{F1EFFB08-B7A8-7CE0-DB93-AE388EA094C8}"/>
              </a:ext>
            </a:extLst>
          </p:cNvPr>
          <p:cNvPicPr>
            <a:picLocks noChangeAspect="1"/>
          </p:cNvPicPr>
          <p:nvPr/>
        </p:nvPicPr>
        <p:blipFill rotWithShape="1">
          <a:blip r:embed="rId3">
            <a:extLst>
              <a:ext uri="{28A0092B-C50C-407E-A947-70E740481C1C}">
                <a14:useLocalDpi xmlns:a14="http://schemas.microsoft.com/office/drawing/2010/main" val="0"/>
              </a:ext>
            </a:extLst>
          </a:blip>
          <a:srcRect l="-363" t="241" r="242" b="2391"/>
          <a:stretch/>
        </p:blipFill>
        <p:spPr>
          <a:xfrm>
            <a:off x="3501914" y="164247"/>
            <a:ext cx="5188171" cy="65295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4534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1CA29-BC49-E3CF-8B95-364A17048829}"/>
              </a:ext>
            </a:extLst>
          </p:cNvPr>
          <p:cNvSpPr>
            <a:spLocks noGrp="1"/>
          </p:cNvSpPr>
          <p:nvPr>
            <p:ph type="sldNum" sz="quarter" idx="7"/>
          </p:nvPr>
        </p:nvSpPr>
        <p:spPr/>
        <p:txBody>
          <a:bodyPr/>
          <a:lstStyle/>
          <a:p>
            <a:fld id="{B6F15528-21DE-4FAA-801E-634DDDAF4B2B}" type="slidenum">
              <a:rPr lang="en-US" smtClean="0"/>
              <a:pPr/>
              <a:t>6</a:t>
            </a:fld>
            <a:endParaRPr lang="en-US" dirty="0"/>
          </a:p>
        </p:txBody>
      </p:sp>
      <p:pic>
        <p:nvPicPr>
          <p:cNvPr id="3" name="Picture 2" descr="Timeline&#10;&#10;Description automatically generated with low confidence">
            <a:extLst>
              <a:ext uri="{FF2B5EF4-FFF2-40B4-BE49-F238E27FC236}">
                <a16:creationId xmlns:a16="http://schemas.microsoft.com/office/drawing/2014/main" id="{39FBB7DB-D435-A911-9BF8-A0B711ADE6D0}"/>
              </a:ext>
            </a:extLst>
          </p:cNvPr>
          <p:cNvPicPr>
            <a:picLocks noChangeAspect="1"/>
          </p:cNvPicPr>
          <p:nvPr/>
        </p:nvPicPr>
        <p:blipFill rotWithShape="1">
          <a:blip r:embed="rId3">
            <a:extLst>
              <a:ext uri="{28A0092B-C50C-407E-A947-70E740481C1C}">
                <a14:useLocalDpi xmlns:a14="http://schemas.microsoft.com/office/drawing/2010/main" val="0"/>
              </a:ext>
            </a:extLst>
          </a:blip>
          <a:srcRect l="7122" t="2890" r="5038" b="47167"/>
          <a:stretch/>
        </p:blipFill>
        <p:spPr>
          <a:xfrm>
            <a:off x="2088257" y="480060"/>
            <a:ext cx="8015486" cy="58978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685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B28D3-BE84-164A-AABB-4E3B3FF79771}"/>
              </a:ext>
            </a:extLst>
          </p:cNvPr>
          <p:cNvSpPr>
            <a:spLocks noGrp="1"/>
          </p:cNvSpPr>
          <p:nvPr>
            <p:ph type="sldNum" sz="quarter" idx="7"/>
          </p:nvPr>
        </p:nvSpPr>
        <p:spPr/>
        <p:txBody>
          <a:bodyPr/>
          <a:lstStyle/>
          <a:p>
            <a:fld id="{B6F15528-21DE-4FAA-801E-634DDDAF4B2B}" type="slidenum">
              <a:rPr lang="en-US" smtClean="0"/>
              <a:pPr/>
              <a:t>7</a:t>
            </a:fld>
            <a:endParaRPr lang="en-US" dirty="0"/>
          </a:p>
        </p:txBody>
      </p:sp>
      <p:pic>
        <p:nvPicPr>
          <p:cNvPr id="3" name="Picture 2" descr="A picture containing chart&#10;&#10;Description automatically generated">
            <a:extLst>
              <a:ext uri="{FF2B5EF4-FFF2-40B4-BE49-F238E27FC236}">
                <a16:creationId xmlns:a16="http://schemas.microsoft.com/office/drawing/2014/main" id="{CE5ECF59-CAFC-A22F-AE6A-A6A947D57F7C}"/>
              </a:ext>
            </a:extLst>
          </p:cNvPr>
          <p:cNvPicPr>
            <a:picLocks noChangeAspect="1"/>
          </p:cNvPicPr>
          <p:nvPr/>
        </p:nvPicPr>
        <p:blipFill rotWithShape="1">
          <a:blip r:embed="rId3">
            <a:extLst>
              <a:ext uri="{28A0092B-C50C-407E-A947-70E740481C1C}">
                <a14:useLocalDpi xmlns:a14="http://schemas.microsoft.com/office/drawing/2010/main" val="0"/>
              </a:ext>
            </a:extLst>
          </a:blip>
          <a:srcRect l="7222" t="52500" r="5425" b="7667"/>
          <a:stretch/>
        </p:blipFill>
        <p:spPr>
          <a:xfrm>
            <a:off x="1825173" y="908685"/>
            <a:ext cx="8541654" cy="50406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48119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E2D1E29-C432-6344-8BD0-5742A24D8485}"/>
              </a:ext>
            </a:extLst>
          </p:cNvPr>
          <p:cNvSpPr>
            <a:spLocks noGrp="1"/>
          </p:cNvSpPr>
          <p:nvPr>
            <p:ph type="title"/>
          </p:nvPr>
        </p:nvSpPr>
        <p:spPr>
          <a:xfrm>
            <a:off x="4530847" y="1414707"/>
            <a:ext cx="6050067" cy="3849624"/>
          </a:xfrm>
        </p:spPr>
        <p:txBody>
          <a:bodyPr vert="horz" lIns="91440" tIns="45720" rIns="91440" bIns="45720" rtlCol="0" anchor="ctr">
            <a:normAutofit fontScale="90000"/>
          </a:bodyPr>
          <a:lstStyle/>
          <a:p>
            <a:r>
              <a:rPr lang="en-US" sz="6600" dirty="0">
                <a:solidFill>
                  <a:schemeClr val="tx2"/>
                </a:solidFill>
              </a:rPr>
              <a:t>Conversations with youth and families about </a:t>
            </a:r>
            <a:r>
              <a:rPr lang="en-US" sz="6600" b="1" dirty="0">
                <a:solidFill>
                  <a:schemeClr val="tx2"/>
                </a:solidFill>
              </a:rPr>
              <a:t>Lethal Means Safety Interventions</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8936FB9-84C7-1041-9780-412072453C0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CD12D91-5F71-FE4F-A594-B9667DC21877}" type="slidenum">
              <a:rPr kumimoji="0" lang="en-US" sz="105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278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91010-6933-4F46-8E8E-6ED9D2E0D0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9362CA-4E85-4E06-A8D8-523F9AF7AA12}"/>
              </a:ext>
            </a:extLst>
          </p:cNvPr>
          <p:cNvPicPr>
            <a:picLocks noChangeAspect="1"/>
          </p:cNvPicPr>
          <p:nvPr/>
        </p:nvPicPr>
        <p:blipFill>
          <a:blip r:embed="rId3"/>
          <a:stretch>
            <a:fillRect/>
          </a:stretch>
        </p:blipFill>
        <p:spPr>
          <a:xfrm>
            <a:off x="488379" y="613577"/>
            <a:ext cx="1174173" cy="1174173"/>
          </a:xfrm>
          <a:prstGeom prst="rect">
            <a:avLst/>
          </a:prstGeom>
          <a:noFill/>
        </p:spPr>
      </p:pic>
      <p:pic>
        <p:nvPicPr>
          <p:cNvPr id="5" name="Graphic 4" descr="Medicine with solid fill">
            <a:extLst>
              <a:ext uri="{FF2B5EF4-FFF2-40B4-BE49-F238E27FC236}">
                <a16:creationId xmlns:a16="http://schemas.microsoft.com/office/drawing/2014/main" id="{72EC8B68-0D24-482C-9E90-86464A629D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565" y="2528969"/>
            <a:ext cx="1447799" cy="1447799"/>
          </a:xfrm>
          <a:prstGeom prst="rect">
            <a:avLst/>
          </a:prstGeom>
        </p:spPr>
      </p:pic>
      <p:pic>
        <p:nvPicPr>
          <p:cNvPr id="7" name="Graphic 6" descr="Users with solid fill">
            <a:extLst>
              <a:ext uri="{FF2B5EF4-FFF2-40B4-BE49-F238E27FC236}">
                <a16:creationId xmlns:a16="http://schemas.microsoft.com/office/drawing/2014/main" id="{1C857D54-A998-4E95-8E60-496E8963DE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1564" y="4444614"/>
            <a:ext cx="1447799" cy="1447799"/>
          </a:xfrm>
          <a:prstGeom prst="rect">
            <a:avLst/>
          </a:prstGeom>
        </p:spPr>
      </p:pic>
      <p:cxnSp>
        <p:nvCxnSpPr>
          <p:cNvPr id="13" name="Straight Connector 12">
            <a:extLst>
              <a:ext uri="{FF2B5EF4-FFF2-40B4-BE49-F238E27FC236}">
                <a16:creationId xmlns:a16="http://schemas.microsoft.com/office/drawing/2014/main" id="{1337A540-36F3-4CC9-B257-E653BD5C79A5}"/>
              </a:ext>
            </a:extLst>
          </p:cNvPr>
          <p:cNvCxnSpPr/>
          <p:nvPr/>
        </p:nvCxnSpPr>
        <p:spPr>
          <a:xfrm>
            <a:off x="4682841" y="572015"/>
            <a:ext cx="0" cy="5216236"/>
          </a:xfrm>
          <a:prstGeom prst="line">
            <a:avLst/>
          </a:prstGeom>
          <a:ln w="698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D9243D3-97DA-4D3B-9AA2-C2E509A4BF6E}"/>
              </a:ext>
            </a:extLst>
          </p:cNvPr>
          <p:cNvSpPr txBox="1"/>
          <p:nvPr/>
        </p:nvSpPr>
        <p:spPr>
          <a:xfrm>
            <a:off x="1662552" y="958337"/>
            <a:ext cx="27466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Firearm/Weapon Safety</a:t>
            </a:r>
          </a:p>
        </p:txBody>
      </p:sp>
      <p:sp>
        <p:nvSpPr>
          <p:cNvPr id="25" name="TextBox 24">
            <a:extLst>
              <a:ext uri="{FF2B5EF4-FFF2-40B4-BE49-F238E27FC236}">
                <a16:creationId xmlns:a16="http://schemas.microsoft.com/office/drawing/2014/main" id="{D9B7E286-1CCA-4717-ACC6-35F1DC87E179}"/>
              </a:ext>
            </a:extLst>
          </p:cNvPr>
          <p:cNvSpPr txBox="1"/>
          <p:nvPr/>
        </p:nvSpPr>
        <p:spPr>
          <a:xfrm>
            <a:off x="1593278" y="2836557"/>
            <a:ext cx="274666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Medication Safety</a:t>
            </a:r>
          </a:p>
        </p:txBody>
      </p:sp>
      <p:sp>
        <p:nvSpPr>
          <p:cNvPr id="26" name="TextBox 25">
            <a:extLst>
              <a:ext uri="{FF2B5EF4-FFF2-40B4-BE49-F238E27FC236}">
                <a16:creationId xmlns:a16="http://schemas.microsoft.com/office/drawing/2014/main" id="{8EE43244-07F9-4A1C-B46B-FB7DFE7A934B}"/>
              </a:ext>
            </a:extLst>
          </p:cNvPr>
          <p:cNvSpPr txBox="1"/>
          <p:nvPr/>
        </p:nvSpPr>
        <p:spPr>
          <a:xfrm>
            <a:off x="1627910" y="4943126"/>
            <a:ext cx="27466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Supervision</a:t>
            </a:r>
          </a:p>
        </p:txBody>
      </p:sp>
      <p:cxnSp>
        <p:nvCxnSpPr>
          <p:cNvPr id="27" name="Straight Connector 26">
            <a:extLst>
              <a:ext uri="{FF2B5EF4-FFF2-40B4-BE49-F238E27FC236}">
                <a16:creationId xmlns:a16="http://schemas.microsoft.com/office/drawing/2014/main" id="{1C7A40FC-28DF-4AF4-BE6E-F4E1F1F88465}"/>
              </a:ext>
            </a:extLst>
          </p:cNvPr>
          <p:cNvCxnSpPr/>
          <p:nvPr/>
        </p:nvCxnSpPr>
        <p:spPr>
          <a:xfrm>
            <a:off x="682341" y="2182606"/>
            <a:ext cx="3657600" cy="0"/>
          </a:xfrm>
          <a:prstGeom prst="line">
            <a:avLst/>
          </a:prstGeom>
          <a:ln w="19050">
            <a:solidFill>
              <a:srgbClr val="8B9BA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130EF0-2C1C-4292-8224-7470484EC39B}"/>
              </a:ext>
            </a:extLst>
          </p:cNvPr>
          <p:cNvCxnSpPr/>
          <p:nvPr/>
        </p:nvCxnSpPr>
        <p:spPr>
          <a:xfrm>
            <a:off x="706587" y="4340450"/>
            <a:ext cx="3657600" cy="0"/>
          </a:xfrm>
          <a:prstGeom prst="line">
            <a:avLst/>
          </a:prstGeom>
          <a:ln w="19050">
            <a:solidFill>
              <a:srgbClr val="8B9BA8"/>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546A1B5-4505-4334-8702-F6F267EF14F7}"/>
              </a:ext>
            </a:extLst>
          </p:cNvPr>
          <p:cNvSpPr txBox="1"/>
          <p:nvPr/>
        </p:nvSpPr>
        <p:spPr>
          <a:xfrm>
            <a:off x="5068030" y="1496028"/>
            <a:ext cx="6725651"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Start from a common purpose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Present a menu of options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Take a harm reduction approach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Provide problem-solving strategies in advance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865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972379C1217649A024DD896C263D9D" ma:contentTypeVersion="16" ma:contentTypeDescription="Create a new document." ma:contentTypeScope="" ma:versionID="6bc3ea7022b431a356e7dcc8c023a8e2">
  <xsd:schema xmlns:xsd="http://www.w3.org/2001/XMLSchema" xmlns:xs="http://www.w3.org/2001/XMLSchema" xmlns:p="http://schemas.microsoft.com/office/2006/metadata/properties" xmlns:ns2="be843ae6-996a-4a1b-9bb5-75d435ef9eb3" xmlns:ns3="d1780f8d-2e7b-465e-9e62-1bbf58b2b8e6" targetNamespace="http://schemas.microsoft.com/office/2006/metadata/properties" ma:root="true" ma:fieldsID="5d8cbc4ff0c417cc0dd4a086cfe3777e" ns2:_="" ns3:_="">
    <xsd:import namespace="be843ae6-996a-4a1b-9bb5-75d435ef9eb3"/>
    <xsd:import namespace="d1780f8d-2e7b-465e-9e62-1bbf58b2b8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43ae6-996a-4a1b-9bb5-75d435ef9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c650ed-6de9-4464-9db8-aeb2218dfff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780f8d-2e7b-465e-9e62-1bbf58b2b8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921fa84-2545-4a3f-9f03-6ca350788f14}" ma:internalName="TaxCatchAll" ma:showField="CatchAllData" ma:web="d1780f8d-2e7b-465e-9e62-1bbf58b2b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0E7AC8-CBB0-4755-83A3-DBAD6C4D2467}">
  <ds:schemaRefs>
    <ds:schemaRef ds:uri="http://schemas.microsoft.com/sharepoint/v3/contenttype/forms"/>
  </ds:schemaRefs>
</ds:datastoreItem>
</file>

<file path=customXml/itemProps2.xml><?xml version="1.0" encoding="utf-8"?>
<ds:datastoreItem xmlns:ds="http://schemas.openxmlformats.org/officeDocument/2006/customXml" ds:itemID="{F0FBE00F-5596-478F-9018-9F54B0090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43ae6-996a-4a1b-9bb5-75d435ef9eb3"/>
    <ds:schemaRef ds:uri="d1780f8d-2e7b-465e-9e62-1bbf58b2b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TotalTime>
  <Words>1137</Words>
  <Application>Microsoft Office PowerPoint</Application>
  <PresentationFormat>Widescreen</PresentationFormat>
  <Paragraphs>114</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Georgia</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Conversations with youth and families about Lethal Means Safety Interventions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Marley</dc:creator>
  <cp:lastModifiedBy>Gosselin, Kimberly</cp:lastModifiedBy>
  <cp:revision>4</cp:revision>
  <dcterms:created xsi:type="dcterms:W3CDTF">2023-09-13T00:44:51Z</dcterms:created>
  <dcterms:modified xsi:type="dcterms:W3CDTF">2023-10-17T19:45:49Z</dcterms:modified>
</cp:coreProperties>
</file>