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33"/>
  </p:notesMasterIdLst>
  <p:sldIdLst>
    <p:sldId id="256" r:id="rId5"/>
    <p:sldId id="257" r:id="rId6"/>
    <p:sldId id="308" r:id="rId7"/>
    <p:sldId id="306" r:id="rId8"/>
    <p:sldId id="307" r:id="rId9"/>
    <p:sldId id="258" r:id="rId10"/>
    <p:sldId id="299" r:id="rId11"/>
    <p:sldId id="309" r:id="rId12"/>
    <p:sldId id="310" r:id="rId13"/>
    <p:sldId id="311" r:id="rId14"/>
    <p:sldId id="313" r:id="rId15"/>
    <p:sldId id="260" r:id="rId16"/>
    <p:sldId id="278" r:id="rId17"/>
    <p:sldId id="262" r:id="rId18"/>
    <p:sldId id="314" r:id="rId19"/>
    <p:sldId id="268" r:id="rId20"/>
    <p:sldId id="269" r:id="rId21"/>
    <p:sldId id="270" r:id="rId22"/>
    <p:sldId id="315" r:id="rId23"/>
    <p:sldId id="264" r:id="rId24"/>
    <p:sldId id="265" r:id="rId25"/>
    <p:sldId id="266" r:id="rId26"/>
    <p:sldId id="316" r:id="rId27"/>
    <p:sldId id="273" r:id="rId28"/>
    <p:sldId id="312" r:id="rId29"/>
    <p:sldId id="317" r:id="rId30"/>
    <p:sldId id="304" r:id="rId31"/>
    <p:sldId id="277"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5000" autoAdjust="0"/>
  </p:normalViewPr>
  <p:slideViewPr>
    <p:cSldViewPr snapToGrid="0">
      <p:cViewPr varScale="1">
        <p:scale>
          <a:sx n="64" d="100"/>
          <a:sy n="64" d="100"/>
        </p:scale>
        <p:origin x="1378"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158653121197356E-2"/>
          <c:y val="3.5981597334808345E-2"/>
          <c:w val="0.89252225590575418"/>
          <c:h val="0.6379117183157571"/>
        </c:manualLayout>
      </c:layout>
      <c:lineChart>
        <c:grouping val="standard"/>
        <c:varyColors val="0"/>
        <c:ser>
          <c:idx val="0"/>
          <c:order val="0"/>
          <c:tx>
            <c:strRef>
              <c:f>Sheet1!$B$1</c:f>
              <c:strCache>
                <c:ptCount val="1"/>
                <c:pt idx="0">
                  <c:v>Med A</c:v>
                </c:pt>
              </c:strCache>
            </c:strRef>
          </c:tx>
          <c:spPr>
            <a:ln w="28575" cap="rnd">
              <a:solidFill>
                <a:schemeClr val="accent2"/>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0</c:v>
                </c:pt>
                <c:pt idx="1">
                  <c:v>4</c:v>
                </c:pt>
                <c:pt idx="2">
                  <c:v>4</c:v>
                </c:pt>
                <c:pt idx="3">
                  <c:v>4</c:v>
                </c:pt>
              </c:numCache>
            </c:numRef>
          </c:val>
          <c:smooth val="0"/>
          <c:extLst>
            <c:ext xmlns:c16="http://schemas.microsoft.com/office/drawing/2014/chart" uri="{C3380CC4-5D6E-409C-BE32-E72D297353CC}">
              <c16:uniqueId val="{00000000-4FEB-4BB5-855E-1E4C2DFC7E2C}"/>
            </c:ext>
          </c:extLst>
        </c:ser>
        <c:ser>
          <c:idx val="1"/>
          <c:order val="1"/>
          <c:tx>
            <c:strRef>
              <c:f>Sheet1!$C$1</c:f>
              <c:strCache>
                <c:ptCount val="1"/>
                <c:pt idx="0">
                  <c:v>Med B</c:v>
                </c:pt>
              </c:strCache>
            </c:strRef>
          </c:tx>
          <c:spPr>
            <a:ln w="28575" cap="rnd">
              <a:solidFill>
                <a:schemeClr val="tx1"/>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4</c:v>
                </c:pt>
                <c:pt idx="1">
                  <c:v>4</c:v>
                </c:pt>
                <c:pt idx="2">
                  <c:v>2</c:v>
                </c:pt>
                <c:pt idx="3">
                  <c:v>0</c:v>
                </c:pt>
              </c:numCache>
            </c:numRef>
          </c:val>
          <c:smooth val="0"/>
          <c:extLst>
            <c:ext xmlns:c16="http://schemas.microsoft.com/office/drawing/2014/chart" uri="{C3380CC4-5D6E-409C-BE32-E72D297353CC}">
              <c16:uniqueId val="{00000001-4FEB-4BB5-855E-1E4C2DFC7E2C}"/>
            </c:ext>
          </c:extLst>
        </c:ser>
        <c:dLbls>
          <c:showLegendKey val="0"/>
          <c:showVal val="0"/>
          <c:showCatName val="0"/>
          <c:showSerName val="0"/>
          <c:showPercent val="0"/>
          <c:showBubbleSize val="0"/>
        </c:dLbls>
        <c:smooth val="0"/>
        <c:axId val="394810696"/>
        <c:axId val="394811480"/>
      </c:lineChart>
      <c:catAx>
        <c:axId val="394810696"/>
        <c:scaling>
          <c:orientation val="minMax"/>
        </c:scaling>
        <c:delete val="1"/>
        <c:axPos val="b"/>
        <c:numFmt formatCode="General" sourceLinked="1"/>
        <c:majorTickMark val="none"/>
        <c:minorTickMark val="none"/>
        <c:tickLblPos val="nextTo"/>
        <c:crossAx val="394811480"/>
        <c:crosses val="autoZero"/>
        <c:auto val="1"/>
        <c:lblAlgn val="ctr"/>
        <c:lblOffset val="100"/>
        <c:noMultiLvlLbl val="0"/>
      </c:catAx>
      <c:valAx>
        <c:axId val="394811480"/>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3948106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3062232493524225E-2"/>
          <c:y val="8.9038883964193405E-2"/>
          <c:w val="0.93387553501295151"/>
          <c:h val="0.73223001653266284"/>
        </c:manualLayout>
      </c:layout>
      <c:lineChart>
        <c:grouping val="standard"/>
        <c:varyColors val="0"/>
        <c:ser>
          <c:idx val="0"/>
          <c:order val="0"/>
          <c:tx>
            <c:strRef>
              <c:f>Sheet1!$B$1</c:f>
              <c:strCache>
                <c:ptCount val="1"/>
                <c:pt idx="0">
                  <c:v>Med A</c:v>
                </c:pt>
              </c:strCache>
            </c:strRef>
          </c:tx>
          <c:spPr>
            <a:ln w="28575" cap="rnd">
              <a:solidFill>
                <a:schemeClr val="accent1"/>
              </a:solidFill>
              <a:round/>
            </a:ln>
            <a:effectLst/>
          </c:spPr>
          <c:marker>
            <c:symbol val="none"/>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c:v>
                </c:pt>
                <c:pt idx="1">
                  <c:v>3</c:v>
                </c:pt>
                <c:pt idx="2">
                  <c:v>2</c:v>
                </c:pt>
                <c:pt idx="3">
                  <c:v>1</c:v>
                </c:pt>
                <c:pt idx="4">
                  <c:v>0</c:v>
                </c:pt>
              </c:numCache>
            </c:numRef>
          </c:val>
          <c:smooth val="0"/>
          <c:extLst>
            <c:ext xmlns:c16="http://schemas.microsoft.com/office/drawing/2014/chart" uri="{C3380CC4-5D6E-409C-BE32-E72D297353CC}">
              <c16:uniqueId val="{00000000-BE7D-4ACC-AD4D-CBA9255BCC1E}"/>
            </c:ext>
          </c:extLst>
        </c:ser>
        <c:ser>
          <c:idx val="1"/>
          <c:order val="1"/>
          <c:tx>
            <c:strRef>
              <c:f>Sheet1!$C$1</c:f>
              <c:strCache>
                <c:ptCount val="1"/>
                <c:pt idx="0">
                  <c:v>Med B</c:v>
                </c:pt>
              </c:strCache>
            </c:strRef>
          </c:tx>
          <c:spPr>
            <a:ln w="28575" cap="rnd">
              <a:solidFill>
                <a:schemeClr val="accent2"/>
              </a:solidFill>
              <a:round/>
            </a:ln>
            <a:effectLst/>
          </c:spPr>
          <c:marker>
            <c:symbol val="none"/>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0</c:v>
                </c:pt>
                <c:pt idx="1">
                  <c:v>1</c:v>
                </c:pt>
                <c:pt idx="2">
                  <c:v>2</c:v>
                </c:pt>
                <c:pt idx="3">
                  <c:v>3</c:v>
                </c:pt>
                <c:pt idx="4">
                  <c:v>4</c:v>
                </c:pt>
              </c:numCache>
            </c:numRef>
          </c:val>
          <c:smooth val="0"/>
          <c:extLst>
            <c:ext xmlns:c16="http://schemas.microsoft.com/office/drawing/2014/chart" uri="{C3380CC4-5D6E-409C-BE32-E72D297353CC}">
              <c16:uniqueId val="{00000001-BE7D-4ACC-AD4D-CBA9255BCC1E}"/>
            </c:ext>
          </c:extLst>
        </c:ser>
        <c:dLbls>
          <c:showLegendKey val="0"/>
          <c:showVal val="0"/>
          <c:showCatName val="0"/>
          <c:showSerName val="0"/>
          <c:showPercent val="0"/>
          <c:showBubbleSize val="0"/>
        </c:dLbls>
        <c:smooth val="0"/>
        <c:axId val="394811088"/>
        <c:axId val="394815400"/>
      </c:lineChart>
      <c:catAx>
        <c:axId val="394811088"/>
        <c:scaling>
          <c:orientation val="minMax"/>
        </c:scaling>
        <c:delete val="1"/>
        <c:axPos val="b"/>
        <c:numFmt formatCode="General" sourceLinked="1"/>
        <c:majorTickMark val="none"/>
        <c:minorTickMark val="none"/>
        <c:tickLblPos val="nextTo"/>
        <c:crossAx val="394815400"/>
        <c:crosses val="autoZero"/>
        <c:auto val="1"/>
        <c:lblAlgn val="ctr"/>
        <c:lblOffset val="100"/>
        <c:noMultiLvlLbl val="0"/>
      </c:catAx>
      <c:valAx>
        <c:axId val="394815400"/>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394811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931206772774017E-2"/>
          <c:y val="4.9424130967834989E-2"/>
          <c:w val="0.88623423887743191"/>
          <c:h val="0.56989239924301938"/>
        </c:manualLayout>
      </c:layout>
      <c:lineChart>
        <c:grouping val="standard"/>
        <c:varyColors val="0"/>
        <c:ser>
          <c:idx val="0"/>
          <c:order val="0"/>
          <c:tx>
            <c:strRef>
              <c:f>Sheet1!$B$1</c:f>
              <c:strCache>
                <c:ptCount val="1"/>
                <c:pt idx="0">
                  <c:v>Med A</c:v>
                </c:pt>
              </c:strCache>
            </c:strRef>
          </c:tx>
          <c:spPr>
            <a:ln w="28575" cap="rnd">
              <a:solidFill>
                <a:schemeClr val="accent1"/>
              </a:solidFill>
              <a:round/>
            </a:ln>
            <a:effectLst/>
          </c:spPr>
          <c:marker>
            <c:symbol val="none"/>
          </c:marker>
          <c:cat>
            <c:strRef>
              <c:f>Sheet1!$A$2:$A$7</c:f>
              <c:strCache>
                <c:ptCount val="4"/>
                <c:pt idx="0">
                  <c:v>Category 1</c:v>
                </c:pt>
                <c:pt idx="1">
                  <c:v>Category 2</c:v>
                </c:pt>
                <c:pt idx="2">
                  <c:v>Category 3</c:v>
                </c:pt>
                <c:pt idx="3">
                  <c:v>Category 4</c:v>
                </c:pt>
              </c:strCache>
            </c:strRef>
          </c:cat>
          <c:val>
            <c:numRef>
              <c:f>Sheet1!$B$2:$B$7</c:f>
              <c:numCache>
                <c:formatCode>General</c:formatCode>
                <c:ptCount val="6"/>
                <c:pt idx="0">
                  <c:v>4</c:v>
                </c:pt>
                <c:pt idx="1">
                  <c:v>2</c:v>
                </c:pt>
                <c:pt idx="2">
                  <c:v>0</c:v>
                </c:pt>
              </c:numCache>
            </c:numRef>
          </c:val>
          <c:smooth val="0"/>
          <c:extLst>
            <c:ext xmlns:c16="http://schemas.microsoft.com/office/drawing/2014/chart" uri="{C3380CC4-5D6E-409C-BE32-E72D297353CC}">
              <c16:uniqueId val="{00000000-40D7-4E72-AB63-28CC6EE73D7E}"/>
            </c:ext>
          </c:extLst>
        </c:ser>
        <c:ser>
          <c:idx val="1"/>
          <c:order val="1"/>
          <c:tx>
            <c:strRef>
              <c:f>Sheet1!$C$1</c:f>
              <c:strCache>
                <c:ptCount val="1"/>
                <c:pt idx="0">
                  <c:v>Med B</c:v>
                </c:pt>
              </c:strCache>
            </c:strRef>
          </c:tx>
          <c:spPr>
            <a:ln w="28575" cap="rnd">
              <a:solidFill>
                <a:schemeClr val="accent2"/>
              </a:solidFill>
              <a:round/>
            </a:ln>
            <a:effectLst/>
          </c:spPr>
          <c:marker>
            <c:symbol val="none"/>
          </c:marker>
          <c:cat>
            <c:strRef>
              <c:f>Sheet1!$A$2:$A$7</c:f>
              <c:strCache>
                <c:ptCount val="4"/>
                <c:pt idx="0">
                  <c:v>Category 1</c:v>
                </c:pt>
                <c:pt idx="1">
                  <c:v>Category 2</c:v>
                </c:pt>
                <c:pt idx="2">
                  <c:v>Category 3</c:v>
                </c:pt>
                <c:pt idx="3">
                  <c:v>Category 4</c:v>
                </c:pt>
              </c:strCache>
            </c:strRef>
          </c:cat>
          <c:val>
            <c:numRef>
              <c:f>Sheet1!$C$2:$C$7</c:f>
              <c:numCache>
                <c:formatCode>General</c:formatCode>
                <c:ptCount val="6"/>
                <c:pt idx="3">
                  <c:v>0</c:v>
                </c:pt>
                <c:pt idx="4">
                  <c:v>2</c:v>
                </c:pt>
                <c:pt idx="5">
                  <c:v>4</c:v>
                </c:pt>
              </c:numCache>
            </c:numRef>
          </c:val>
          <c:smooth val="0"/>
          <c:extLst>
            <c:ext xmlns:c16="http://schemas.microsoft.com/office/drawing/2014/chart" uri="{C3380CC4-5D6E-409C-BE32-E72D297353CC}">
              <c16:uniqueId val="{00000001-40D7-4E72-AB63-28CC6EE73D7E}"/>
            </c:ext>
          </c:extLst>
        </c:ser>
        <c:dLbls>
          <c:showLegendKey val="0"/>
          <c:showVal val="0"/>
          <c:showCatName val="0"/>
          <c:showSerName val="0"/>
          <c:showPercent val="0"/>
          <c:showBubbleSize val="0"/>
        </c:dLbls>
        <c:smooth val="0"/>
        <c:axId val="394812264"/>
        <c:axId val="394811872"/>
      </c:lineChart>
      <c:catAx>
        <c:axId val="394812264"/>
        <c:scaling>
          <c:orientation val="minMax"/>
        </c:scaling>
        <c:delete val="1"/>
        <c:axPos val="b"/>
        <c:numFmt formatCode="General" sourceLinked="1"/>
        <c:majorTickMark val="none"/>
        <c:minorTickMark val="none"/>
        <c:tickLblPos val="nextTo"/>
        <c:crossAx val="394811872"/>
        <c:crosses val="autoZero"/>
        <c:auto val="1"/>
        <c:lblAlgn val="ctr"/>
        <c:lblOffset val="100"/>
        <c:noMultiLvlLbl val="0"/>
      </c:catAx>
      <c:valAx>
        <c:axId val="394811872"/>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394812264"/>
        <c:crosses val="autoZero"/>
        <c:crossBetween val="between"/>
      </c:valAx>
      <c:spPr>
        <a:noFill/>
        <a:ln>
          <a:noFill/>
        </a:ln>
        <a:effectLst/>
      </c:spPr>
    </c:plotArea>
    <c:legend>
      <c:legendPos val="b"/>
      <c:layout>
        <c:manualLayout>
          <c:xMode val="edge"/>
          <c:yMode val="edge"/>
          <c:x val="0.289098877977991"/>
          <c:y val="0.6379641896997067"/>
          <c:w val="0.48997899024924124"/>
          <c:h val="9.2128587912880422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2A72FB-7518-4EA8-A7E5-77942FA2175A}" type="datetimeFigureOut">
              <a:rPr lang="en-US" smtClean="0"/>
              <a:t>2/17/2023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010D20-376F-4DFF-97D3-F8D63176FCCC}" type="slidenum">
              <a:rPr lang="en-US" smtClean="0"/>
              <a:t>‹#›</a:t>
            </a:fld>
            <a:endParaRPr lang="en-US"/>
          </a:p>
        </p:txBody>
      </p:sp>
    </p:spTree>
    <p:extLst>
      <p:ext uri="{BB962C8B-B14F-4D97-AF65-F5344CB8AC3E}">
        <p14:creationId xmlns:p14="http://schemas.microsoft.com/office/powerpoint/2010/main" val="2368916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010D20-376F-4DFF-97D3-F8D63176FCCC}" type="slidenum">
              <a:rPr lang="en-US" smtClean="0"/>
              <a:t>2</a:t>
            </a:fld>
            <a:endParaRPr lang="en-US"/>
          </a:p>
        </p:txBody>
      </p:sp>
    </p:spTree>
    <p:extLst>
      <p:ext uri="{BB962C8B-B14F-4D97-AF65-F5344CB8AC3E}">
        <p14:creationId xmlns:p14="http://schemas.microsoft.com/office/powerpoint/2010/main" val="11465976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010D20-376F-4DFF-97D3-F8D63176FCCC}" type="slidenum">
              <a:rPr lang="en-US" smtClean="0"/>
              <a:t>13</a:t>
            </a:fld>
            <a:endParaRPr lang="en-US"/>
          </a:p>
        </p:txBody>
      </p:sp>
    </p:spTree>
    <p:extLst>
      <p:ext uri="{BB962C8B-B14F-4D97-AF65-F5344CB8AC3E}">
        <p14:creationId xmlns:p14="http://schemas.microsoft.com/office/powerpoint/2010/main" val="34747845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Stahl’s prescribers guide</a:t>
            </a:r>
          </a:p>
        </p:txBody>
      </p:sp>
      <p:sp>
        <p:nvSpPr>
          <p:cNvPr id="4" name="Slide Number Placeholder 3"/>
          <p:cNvSpPr>
            <a:spLocks noGrp="1"/>
          </p:cNvSpPr>
          <p:nvPr>
            <p:ph type="sldNum" sz="quarter" idx="10"/>
          </p:nvPr>
        </p:nvSpPr>
        <p:spPr/>
        <p:txBody>
          <a:bodyPr/>
          <a:lstStyle/>
          <a:p>
            <a:fld id="{8B010D20-376F-4DFF-97D3-F8D63176FCCC}" type="slidenum">
              <a:rPr lang="en-US" smtClean="0"/>
              <a:t>14</a:t>
            </a:fld>
            <a:endParaRPr lang="en-US"/>
          </a:p>
        </p:txBody>
      </p:sp>
    </p:spTree>
    <p:extLst>
      <p:ext uri="{BB962C8B-B14F-4D97-AF65-F5344CB8AC3E}">
        <p14:creationId xmlns:p14="http://schemas.microsoft.com/office/powerpoint/2010/main" val="3653616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Psychology of feeling medication is not working</a:t>
            </a:r>
          </a:p>
        </p:txBody>
      </p:sp>
      <p:sp>
        <p:nvSpPr>
          <p:cNvPr id="4" name="Slide Number Placeholder 3"/>
          <p:cNvSpPr>
            <a:spLocks noGrp="1"/>
          </p:cNvSpPr>
          <p:nvPr>
            <p:ph type="sldNum" sz="quarter" idx="10"/>
          </p:nvPr>
        </p:nvSpPr>
        <p:spPr/>
        <p:txBody>
          <a:bodyPr/>
          <a:lstStyle/>
          <a:p>
            <a:fld id="{8B010D20-376F-4DFF-97D3-F8D63176FCCC}" type="slidenum">
              <a:rPr lang="en-US" smtClean="0"/>
              <a:t>16</a:t>
            </a:fld>
            <a:endParaRPr lang="en-US"/>
          </a:p>
        </p:txBody>
      </p:sp>
    </p:spTree>
    <p:extLst>
      <p:ext uri="{BB962C8B-B14F-4D97-AF65-F5344CB8AC3E}">
        <p14:creationId xmlns:p14="http://schemas.microsoft.com/office/powerpoint/2010/main" val="31974661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(even if someone fails one SSRI there is a good chance they might respond to another)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Psychology of prescribing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(e.g. MAOIs for atypical depression, Clomipramine, TCAs for melancholia, ?venlafaxine)</a:t>
            </a:r>
          </a:p>
          <a:p>
            <a:endParaRPr lang="en-US" dirty="0"/>
          </a:p>
        </p:txBody>
      </p:sp>
      <p:sp>
        <p:nvSpPr>
          <p:cNvPr id="4" name="Slide Number Placeholder 3"/>
          <p:cNvSpPr>
            <a:spLocks noGrp="1"/>
          </p:cNvSpPr>
          <p:nvPr>
            <p:ph type="sldNum" sz="quarter" idx="10"/>
          </p:nvPr>
        </p:nvSpPr>
        <p:spPr/>
        <p:txBody>
          <a:bodyPr/>
          <a:lstStyle/>
          <a:p>
            <a:fld id="{8B010D20-376F-4DFF-97D3-F8D63176FCCC}" type="slidenum">
              <a:rPr lang="en-US" smtClean="0"/>
              <a:t>17</a:t>
            </a:fld>
            <a:endParaRPr lang="en-US"/>
          </a:p>
        </p:txBody>
      </p:sp>
    </p:spTree>
    <p:extLst>
      <p:ext uri="{BB962C8B-B14F-4D97-AF65-F5344CB8AC3E}">
        <p14:creationId xmlns:p14="http://schemas.microsoft.com/office/powerpoint/2010/main" val="18300871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question to start with is can they be combined?</a:t>
            </a:r>
          </a:p>
          <a:p>
            <a:r>
              <a:rPr lang="en-US" dirty="0"/>
              <a:t>SSRI to Bupropion</a:t>
            </a:r>
          </a:p>
          <a:p>
            <a:r>
              <a:rPr lang="en-US" dirty="0"/>
              <a:t>SSRIs</a:t>
            </a:r>
          </a:p>
          <a:p>
            <a:r>
              <a:rPr lang="en-US" dirty="0"/>
              <a:t>MAOI</a:t>
            </a:r>
            <a:r>
              <a:rPr lang="en-US" baseline="0" dirty="0"/>
              <a:t> SSRI</a:t>
            </a:r>
          </a:p>
          <a:p>
            <a:r>
              <a:rPr lang="en-US" baseline="0" dirty="0"/>
              <a:t>Ask what happens when they miss a dose or what happened when they increased/started</a:t>
            </a:r>
            <a:endParaRPr lang="en-US" dirty="0"/>
          </a:p>
        </p:txBody>
      </p:sp>
      <p:sp>
        <p:nvSpPr>
          <p:cNvPr id="4" name="Slide Number Placeholder 3"/>
          <p:cNvSpPr>
            <a:spLocks noGrp="1"/>
          </p:cNvSpPr>
          <p:nvPr>
            <p:ph type="sldNum" sz="quarter" idx="10"/>
          </p:nvPr>
        </p:nvSpPr>
        <p:spPr/>
        <p:txBody>
          <a:bodyPr/>
          <a:lstStyle/>
          <a:p>
            <a:fld id="{8B010D20-376F-4DFF-97D3-F8D63176FCCC}" type="slidenum">
              <a:rPr lang="en-US" smtClean="0"/>
              <a:t>18</a:t>
            </a:fld>
            <a:endParaRPr lang="en-US"/>
          </a:p>
        </p:txBody>
      </p:sp>
    </p:spTree>
    <p:extLst>
      <p:ext uri="{BB962C8B-B14F-4D97-AF65-F5344CB8AC3E}">
        <p14:creationId xmlns:p14="http://schemas.microsoft.com/office/powerpoint/2010/main" val="22272678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adult patients, if considering for </a:t>
            </a:r>
            <a:r>
              <a:rPr lang="en-US" dirty="0" err="1"/>
              <a:t>peds</a:t>
            </a:r>
            <a:r>
              <a:rPr lang="en-US" dirty="0"/>
              <a:t> do an e consult</a:t>
            </a:r>
          </a:p>
        </p:txBody>
      </p:sp>
      <p:sp>
        <p:nvSpPr>
          <p:cNvPr id="4" name="Slide Number Placeholder 3"/>
          <p:cNvSpPr>
            <a:spLocks noGrp="1"/>
          </p:cNvSpPr>
          <p:nvPr>
            <p:ph type="sldNum" sz="quarter" idx="10"/>
          </p:nvPr>
        </p:nvSpPr>
        <p:spPr/>
        <p:txBody>
          <a:bodyPr/>
          <a:lstStyle/>
          <a:p>
            <a:fld id="{8B010D20-376F-4DFF-97D3-F8D63176FCCC}" type="slidenum">
              <a:rPr lang="en-US" smtClean="0"/>
              <a:t>20</a:t>
            </a:fld>
            <a:endParaRPr lang="en-US"/>
          </a:p>
        </p:txBody>
      </p:sp>
    </p:spTree>
    <p:extLst>
      <p:ext uri="{BB962C8B-B14F-4D97-AF65-F5344CB8AC3E}">
        <p14:creationId xmlns:p14="http://schemas.microsoft.com/office/powerpoint/2010/main" val="2218429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a:t>
            </a:r>
            <a:r>
              <a:rPr lang="en-US" baseline="0" dirty="0"/>
              <a:t> a day dosing</a:t>
            </a:r>
            <a:endParaRPr lang="en-US" dirty="0"/>
          </a:p>
        </p:txBody>
      </p:sp>
      <p:sp>
        <p:nvSpPr>
          <p:cNvPr id="4" name="Slide Number Placeholder 3"/>
          <p:cNvSpPr>
            <a:spLocks noGrp="1"/>
          </p:cNvSpPr>
          <p:nvPr>
            <p:ph type="sldNum" sz="quarter" idx="10"/>
          </p:nvPr>
        </p:nvSpPr>
        <p:spPr/>
        <p:txBody>
          <a:bodyPr/>
          <a:lstStyle/>
          <a:p>
            <a:fld id="{8B010D20-376F-4DFF-97D3-F8D63176FCCC}" type="slidenum">
              <a:rPr lang="en-US" smtClean="0"/>
              <a:t>21</a:t>
            </a:fld>
            <a:endParaRPr lang="en-US"/>
          </a:p>
        </p:txBody>
      </p:sp>
    </p:spTree>
    <p:extLst>
      <p:ext uri="{BB962C8B-B14F-4D97-AF65-F5344CB8AC3E}">
        <p14:creationId xmlns:p14="http://schemas.microsoft.com/office/powerpoint/2010/main" val="16264357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adult patients, if considering for </a:t>
            </a:r>
            <a:r>
              <a:rPr lang="en-US" dirty="0" err="1"/>
              <a:t>peds</a:t>
            </a:r>
            <a:r>
              <a:rPr lang="en-US" dirty="0"/>
              <a:t> do an e consult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Concern for serotonin syndrome more common when mixing mechanism of action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err="1">
                <a:solidFill>
                  <a:schemeClr val="tx1"/>
                </a:solidFill>
                <a:effectLst/>
                <a:latin typeface="+mn-lt"/>
                <a:ea typeface="+mn-ea"/>
                <a:cs typeface="+mn-cs"/>
              </a:rPr>
              <a:t>Atypicals</a:t>
            </a:r>
            <a:r>
              <a:rPr lang="en-US" sz="1200" kern="1200" dirty="0">
                <a:solidFill>
                  <a:schemeClr val="tx1"/>
                </a:solidFill>
                <a:effectLst/>
                <a:latin typeface="+mn-lt"/>
                <a:ea typeface="+mn-ea"/>
                <a:cs typeface="+mn-cs"/>
              </a:rPr>
              <a:t> </a:t>
            </a:r>
            <a:r>
              <a:rPr lang="en-US" dirty="0"/>
              <a:t>(aripiprazole and risperidone)</a:t>
            </a:r>
            <a:r>
              <a:rPr lang="en-US" baseline="0" dirty="0"/>
              <a:t> </a:t>
            </a:r>
            <a:r>
              <a:rPr lang="en-US" dirty="0"/>
              <a:t>heavy</a:t>
            </a:r>
            <a:r>
              <a:rPr lang="en-US" baseline="0" dirty="0"/>
              <a:t> side effect burden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TCAs comorbid migraine GI migraine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Mirtazapine sedating at lower doses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B010D20-376F-4DFF-97D3-F8D63176FCCC}" type="slidenum">
              <a:rPr lang="en-US" smtClean="0"/>
              <a:t>22</a:t>
            </a:fld>
            <a:endParaRPr lang="en-US"/>
          </a:p>
        </p:txBody>
      </p:sp>
    </p:spTree>
    <p:extLst>
      <p:ext uri="{BB962C8B-B14F-4D97-AF65-F5344CB8AC3E}">
        <p14:creationId xmlns:p14="http://schemas.microsoft.com/office/powerpoint/2010/main" val="27201878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MOA ? Increased seizure</a:t>
            </a:r>
            <a:r>
              <a:rPr lang="en-US" baseline="0" dirty="0"/>
              <a:t> threshold, </a:t>
            </a:r>
            <a:r>
              <a:rPr lang="en-US" sz="1200" b="0" i="0" u="none" strike="noStrike" kern="1200" baseline="0" dirty="0">
                <a:solidFill>
                  <a:schemeClr val="tx1"/>
                </a:solidFill>
                <a:latin typeface="+mn-lt"/>
                <a:ea typeface="+mn-ea"/>
                <a:cs typeface="+mn-cs"/>
              </a:rPr>
              <a:t>increases in inhibitory neurotransmitters and decreases in excitatory neurotransmitters, ?</a:t>
            </a:r>
            <a:r>
              <a:rPr lang="en-US" sz="1200" b="0" i="0" u="none" strike="noStrike" kern="1200" baseline="0" dirty="0" err="1">
                <a:solidFill>
                  <a:schemeClr val="tx1"/>
                </a:solidFill>
                <a:latin typeface="+mn-lt"/>
                <a:ea typeface="+mn-ea"/>
                <a:cs typeface="+mn-cs"/>
              </a:rPr>
              <a:t>hypermetabolic</a:t>
            </a:r>
            <a:r>
              <a:rPr lang="en-US" sz="1200" b="0" i="0" u="none" strike="noStrike" kern="1200" baseline="0" dirty="0">
                <a:solidFill>
                  <a:schemeClr val="tx1"/>
                </a:solidFill>
                <a:latin typeface="+mn-lt"/>
                <a:ea typeface="+mn-ea"/>
                <a:cs typeface="+mn-cs"/>
              </a:rPr>
              <a:t> state, </a:t>
            </a:r>
          </a:p>
          <a:p>
            <a:r>
              <a:rPr lang="en-US" sz="1200" b="0" i="0" u="none" strike="noStrike" kern="1200" baseline="0" dirty="0">
                <a:solidFill>
                  <a:schemeClr val="tx1"/>
                </a:solidFill>
                <a:latin typeface="+mn-lt"/>
                <a:ea typeface="+mn-ea"/>
                <a:cs typeface="+mn-cs"/>
              </a:rPr>
              <a:t>promote neurogenesis in the hippocampus, and that pathophysiologic reactions to environmental factors, such as stress, can reduce it, may reverse the damaging effects of increased glucocorticoid levels on the proliferation of hippocampal neurons.</a:t>
            </a:r>
          </a:p>
          <a:p>
            <a:r>
              <a:rPr lang="en-US" dirty="0"/>
              <a:t>“In fact, no study has found any treatment, including other forms of brain stimulation currently in development, to be superior to ECT in the treatment of major depression.”</a:t>
            </a:r>
          </a:p>
        </p:txBody>
      </p:sp>
      <p:sp>
        <p:nvSpPr>
          <p:cNvPr id="4" name="Slide Number Placeholder 3"/>
          <p:cNvSpPr>
            <a:spLocks noGrp="1"/>
          </p:cNvSpPr>
          <p:nvPr>
            <p:ph type="sldNum" sz="quarter" idx="10"/>
          </p:nvPr>
        </p:nvSpPr>
        <p:spPr/>
        <p:txBody>
          <a:bodyPr/>
          <a:lstStyle/>
          <a:p>
            <a:fld id="{8B010D20-376F-4DFF-97D3-F8D63176FCCC}" type="slidenum">
              <a:rPr lang="en-US" smtClean="0"/>
              <a:t>24</a:t>
            </a:fld>
            <a:endParaRPr lang="en-US"/>
          </a:p>
        </p:txBody>
      </p:sp>
    </p:spTree>
    <p:extLst>
      <p:ext uri="{BB962C8B-B14F-4D97-AF65-F5344CB8AC3E}">
        <p14:creationId xmlns:p14="http://schemas.microsoft.com/office/powerpoint/2010/main" val="36313244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European Child Adolescent Psychiatry </a:t>
            </a:r>
          </a:p>
        </p:txBody>
      </p:sp>
      <p:sp>
        <p:nvSpPr>
          <p:cNvPr id="4" name="Slide Number Placeholder 3"/>
          <p:cNvSpPr>
            <a:spLocks noGrp="1"/>
          </p:cNvSpPr>
          <p:nvPr>
            <p:ph type="sldNum" sz="quarter" idx="10"/>
          </p:nvPr>
        </p:nvSpPr>
        <p:spPr/>
        <p:txBody>
          <a:bodyPr/>
          <a:lstStyle/>
          <a:p>
            <a:fld id="{8B010D20-376F-4DFF-97D3-F8D63176FCCC}" type="slidenum">
              <a:rPr lang="en-US" smtClean="0"/>
              <a:t>25</a:t>
            </a:fld>
            <a:endParaRPr lang="en-US"/>
          </a:p>
        </p:txBody>
      </p:sp>
    </p:spTree>
    <p:extLst>
      <p:ext uri="{BB962C8B-B14F-4D97-AF65-F5344CB8AC3E}">
        <p14:creationId xmlns:p14="http://schemas.microsoft.com/office/powerpoint/2010/main" val="351256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medical conditions (thyroid, anemia, malignancies, autoimmune disease, migraine, asthma, diabetes chronic pain, dysmenorrhea) labs indicated if signs and symptoms present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-substances (marijuana, alcohol, steroids, contraception withdrawal from stimulants)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PTSD (concentration, irritability, anhedonia)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anxiety (low energy avoidance)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ADHD (distractibility, insomnia, emotional impulsivity)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ASD (social withdrawal, social skills deficits, distractibility)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 disorders (poor self esteem or demoralization)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bipolar (look for family </a:t>
            </a:r>
            <a:r>
              <a:rPr lang="en-US" dirty="0" err="1"/>
              <a:t>hx</a:t>
            </a:r>
            <a:r>
              <a:rPr lang="en-US" dirty="0"/>
              <a:t>, psychosis, med induced mania or hypomania) (carefully evaluate for subtle or short duration hypomanic </a:t>
            </a:r>
            <a:r>
              <a:rPr lang="en-US" dirty="0" err="1"/>
              <a:t>sx</a:t>
            </a:r>
            <a:r>
              <a:rPr lang="en-US" dirty="0"/>
              <a:t>) (not all kids with activation from antidepressants have bipolar)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8B010D20-376F-4DFF-97D3-F8D63176FCCC}" type="slidenum">
              <a:rPr lang="en-US" smtClean="0"/>
              <a:t>3</a:t>
            </a:fld>
            <a:endParaRPr lang="en-US"/>
          </a:p>
        </p:txBody>
      </p:sp>
    </p:spTree>
    <p:extLst>
      <p:ext uri="{BB962C8B-B14F-4D97-AF65-F5344CB8AC3E}">
        <p14:creationId xmlns:p14="http://schemas.microsoft.com/office/powerpoint/2010/main" val="8491876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010D20-376F-4DFF-97D3-F8D63176FCCC}" type="slidenum">
              <a:rPr lang="en-US" smtClean="0"/>
              <a:t>28</a:t>
            </a:fld>
            <a:endParaRPr lang="en-US"/>
          </a:p>
        </p:txBody>
      </p:sp>
    </p:spTree>
    <p:extLst>
      <p:ext uri="{BB962C8B-B14F-4D97-AF65-F5344CB8AC3E}">
        <p14:creationId xmlns:p14="http://schemas.microsoft.com/office/powerpoint/2010/main" val="2201525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7FBEDB-7693-4F24-B281-FD1622B72394}" type="slidenum">
              <a:rPr lang="en-US" smtClean="0"/>
              <a:t>4</a:t>
            </a:fld>
            <a:endParaRPr lang="en-US"/>
          </a:p>
        </p:txBody>
      </p:sp>
    </p:spTree>
    <p:extLst>
      <p:ext uri="{BB962C8B-B14F-4D97-AF65-F5344CB8AC3E}">
        <p14:creationId xmlns:p14="http://schemas.microsoft.com/office/powerpoint/2010/main" val="7015955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010D20-376F-4DFF-97D3-F8D63176FCCC}" type="slidenum">
              <a:rPr lang="en-US" smtClean="0"/>
              <a:t>6</a:t>
            </a:fld>
            <a:endParaRPr lang="en-US"/>
          </a:p>
        </p:txBody>
      </p:sp>
    </p:spTree>
    <p:extLst>
      <p:ext uri="{BB962C8B-B14F-4D97-AF65-F5344CB8AC3E}">
        <p14:creationId xmlns:p14="http://schemas.microsoft.com/office/powerpoint/2010/main" val="726214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010D20-376F-4DFF-97D3-F8D63176FCCC}" type="slidenum">
              <a:rPr lang="en-US" smtClean="0"/>
              <a:t>7</a:t>
            </a:fld>
            <a:endParaRPr lang="en-US"/>
          </a:p>
        </p:txBody>
      </p:sp>
    </p:spTree>
    <p:extLst>
      <p:ext uri="{BB962C8B-B14F-4D97-AF65-F5344CB8AC3E}">
        <p14:creationId xmlns:p14="http://schemas.microsoft.com/office/powerpoint/2010/main" val="3307121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Children and Adolescents Who Do Not Respond to Supportive Psychotherapy or Who Have More Complicated Depressions, a Trial With Specific Types of Psychotherapy and/or Antidepressants Is Indicated</a:t>
            </a:r>
          </a:p>
          <a:p>
            <a:endParaRPr lang="en-US" dirty="0"/>
          </a:p>
          <a:p>
            <a:r>
              <a:rPr lang="en-US" dirty="0"/>
              <a:t>Moderate depression may respond to CBT or IPT alone. More severe depressive episodes will generally require treatment with antidepressants. Treatment with antidepressants may be administered alone until the child is amenable to psychotherapy or if appropriate, they can be combined with psychotherapy from the beginning of treatment. Finally, depressed youth who do not respond to prior monotherapy treatment, either psychotherapy or antidepressants, require a combination of these two treatment modalities</a:t>
            </a:r>
          </a:p>
          <a:p>
            <a:endParaRPr lang="en-US" dirty="0"/>
          </a:p>
          <a:p>
            <a:r>
              <a:rPr lang="en-US" dirty="0" err="1"/>
              <a:t>Ipt</a:t>
            </a:r>
            <a:r>
              <a:rPr lang="en-US" dirty="0"/>
              <a:t> interpersonal</a:t>
            </a:r>
            <a:r>
              <a:rPr lang="en-US" baseline="0" dirty="0"/>
              <a:t> therapy that depression is no “person based” but greatly affected </a:t>
            </a:r>
            <a:r>
              <a:rPr lang="en-US" baseline="0"/>
              <a:t>by relationships </a:t>
            </a:r>
            <a:endParaRPr lang="en-US" dirty="0"/>
          </a:p>
        </p:txBody>
      </p:sp>
      <p:sp>
        <p:nvSpPr>
          <p:cNvPr id="4" name="Slide Number Placeholder 3"/>
          <p:cNvSpPr>
            <a:spLocks noGrp="1"/>
          </p:cNvSpPr>
          <p:nvPr>
            <p:ph type="sldNum" sz="quarter" idx="10"/>
          </p:nvPr>
        </p:nvSpPr>
        <p:spPr/>
        <p:txBody>
          <a:bodyPr/>
          <a:lstStyle/>
          <a:p>
            <a:fld id="{8B010D20-376F-4DFF-97D3-F8D63176FCCC}" type="slidenum">
              <a:rPr lang="en-US" smtClean="0"/>
              <a:t>8</a:t>
            </a:fld>
            <a:endParaRPr lang="en-US"/>
          </a:p>
        </p:txBody>
      </p:sp>
    </p:spTree>
    <p:extLst>
      <p:ext uri="{BB962C8B-B14F-4D97-AF65-F5344CB8AC3E}">
        <p14:creationId xmlns:p14="http://schemas.microsoft.com/office/powerpoint/2010/main" val="3369753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Other meta-analyses have also shown that CBT is effective for the treatment of youths with MDD (Compton et al., 2004, Harrington et al., 1998). CBT appears to be more efficacious even in the face of comorbidity, suicidal ideation, and hopelessness, but when there is a history of sexual abuse or when one of the parents is depressed, CBT does not appear to perform as well</a:t>
            </a:r>
          </a:p>
          <a:p>
            <a:endParaRPr lang="en-US" dirty="0"/>
          </a:p>
        </p:txBody>
      </p:sp>
      <p:sp>
        <p:nvSpPr>
          <p:cNvPr id="4" name="Slide Number Placeholder 3"/>
          <p:cNvSpPr>
            <a:spLocks noGrp="1"/>
          </p:cNvSpPr>
          <p:nvPr>
            <p:ph type="sldNum" sz="quarter" idx="10"/>
          </p:nvPr>
        </p:nvSpPr>
        <p:spPr/>
        <p:txBody>
          <a:bodyPr/>
          <a:lstStyle/>
          <a:p>
            <a:fld id="{8B010D20-376F-4DFF-97D3-F8D63176FCCC}" type="slidenum">
              <a:rPr lang="en-US" smtClean="0"/>
              <a:t>9</a:t>
            </a:fld>
            <a:endParaRPr lang="en-US"/>
          </a:p>
        </p:txBody>
      </p:sp>
    </p:spTree>
    <p:extLst>
      <p:ext uri="{BB962C8B-B14F-4D97-AF65-F5344CB8AC3E}">
        <p14:creationId xmlns:p14="http://schemas.microsoft.com/office/powerpoint/2010/main" val="2731996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7FBEDB-7693-4F24-B281-FD1622B72394}" type="slidenum">
              <a:rPr lang="en-US" smtClean="0"/>
              <a:t>10</a:t>
            </a:fld>
            <a:endParaRPr lang="en-US"/>
          </a:p>
        </p:txBody>
      </p:sp>
    </p:spTree>
    <p:extLst>
      <p:ext uri="{BB962C8B-B14F-4D97-AF65-F5344CB8AC3E}">
        <p14:creationId xmlns:p14="http://schemas.microsoft.com/office/powerpoint/2010/main" val="2348412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feel confident about diagnosis and true treatment resistance Stahl’s book</a:t>
            </a:r>
          </a:p>
        </p:txBody>
      </p:sp>
      <p:sp>
        <p:nvSpPr>
          <p:cNvPr id="4" name="Slide Number Placeholder 3"/>
          <p:cNvSpPr>
            <a:spLocks noGrp="1"/>
          </p:cNvSpPr>
          <p:nvPr>
            <p:ph type="sldNum" sz="quarter" idx="10"/>
          </p:nvPr>
        </p:nvSpPr>
        <p:spPr/>
        <p:txBody>
          <a:bodyPr/>
          <a:lstStyle/>
          <a:p>
            <a:fld id="{8B010D20-376F-4DFF-97D3-F8D63176FCCC}" type="slidenum">
              <a:rPr lang="en-US" smtClean="0"/>
              <a:t>12</a:t>
            </a:fld>
            <a:endParaRPr lang="en-US"/>
          </a:p>
        </p:txBody>
      </p:sp>
    </p:spTree>
    <p:extLst>
      <p:ext uri="{BB962C8B-B14F-4D97-AF65-F5344CB8AC3E}">
        <p14:creationId xmlns:p14="http://schemas.microsoft.com/office/powerpoint/2010/main" val="1745705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2/17/2023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36" y="498765"/>
            <a:ext cx="10307781" cy="3271851"/>
          </a:xfrm>
        </p:spPr>
        <p:txBody>
          <a:bodyPr>
            <a:normAutofit/>
          </a:bodyPr>
          <a:lstStyle/>
          <a:p>
            <a:r>
              <a:rPr lang="en-US" sz="4800" dirty="0"/>
              <a:t>Treatment Resistant Depression </a:t>
            </a:r>
            <a:br>
              <a:rPr lang="en-US" dirty="0"/>
            </a:br>
            <a:endParaRPr lang="en-US" dirty="0"/>
          </a:p>
        </p:txBody>
      </p:sp>
      <p:sp>
        <p:nvSpPr>
          <p:cNvPr id="3" name="Subtitle 2"/>
          <p:cNvSpPr>
            <a:spLocks noGrp="1"/>
          </p:cNvSpPr>
          <p:nvPr>
            <p:ph type="subTitle" idx="1"/>
          </p:nvPr>
        </p:nvSpPr>
        <p:spPr/>
        <p:txBody>
          <a:bodyPr>
            <a:normAutofit fontScale="70000" lnSpcReduction="20000"/>
          </a:bodyPr>
          <a:lstStyle/>
          <a:p>
            <a:r>
              <a:rPr lang="en-US" dirty="0"/>
              <a:t>Kasey Moss DO MPH</a:t>
            </a:r>
          </a:p>
          <a:p>
            <a:r>
              <a:rPr lang="en-US" dirty="0"/>
              <a:t>Child &amp; Adolescent Psychiatrist</a:t>
            </a:r>
          </a:p>
          <a:p>
            <a:r>
              <a:rPr lang="en-US" dirty="0"/>
              <a:t>Regional Medical Director</a:t>
            </a:r>
          </a:p>
          <a:p>
            <a:r>
              <a:rPr lang="en-US" dirty="0"/>
              <a:t>Maine Behavioral Healthcare Brunswick/Damariscotta</a:t>
            </a:r>
          </a:p>
          <a:p>
            <a:endParaRPr lang="en-US" dirty="0"/>
          </a:p>
        </p:txBody>
      </p:sp>
    </p:spTree>
    <p:extLst>
      <p:ext uri="{BB962C8B-B14F-4D97-AF65-F5344CB8AC3E}">
        <p14:creationId xmlns:p14="http://schemas.microsoft.com/office/powerpoint/2010/main" val="2400169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Demoralization</a:t>
            </a:r>
            <a:br>
              <a:rPr lang="en-US" dirty="0"/>
            </a:br>
            <a:r>
              <a:rPr lang="en-US" sz="2400" dirty="0"/>
              <a:t>Contextual considerations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47568" y="1754154"/>
            <a:ext cx="4432724" cy="2684964"/>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5774" y="1735495"/>
            <a:ext cx="4324154" cy="4324154"/>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13234" y="1656280"/>
            <a:ext cx="3333750" cy="3067050"/>
          </a:xfrm>
          <a:prstGeom prst="rect">
            <a:avLst/>
          </a:prstGeom>
        </p:spPr>
      </p:pic>
      <p:sp>
        <p:nvSpPr>
          <p:cNvPr id="3" name="Rectangle 2"/>
          <p:cNvSpPr/>
          <p:nvPr/>
        </p:nvSpPr>
        <p:spPr>
          <a:xfrm>
            <a:off x="1260797" y="6244315"/>
            <a:ext cx="10786187" cy="369332"/>
          </a:xfrm>
          <a:prstGeom prst="rect">
            <a:avLst/>
          </a:prstGeom>
        </p:spPr>
        <p:txBody>
          <a:bodyPr wrap="square">
            <a:spAutoFit/>
          </a:bodyPr>
          <a:lstStyle/>
          <a:p>
            <a:r>
              <a:rPr lang="en-US" dirty="0"/>
              <a:t>To deprive (a person or persons) of spirit, courage, discipline, etc.; destroy the morale of: </a:t>
            </a:r>
          </a:p>
        </p:txBody>
      </p:sp>
    </p:spTree>
    <p:extLst>
      <p:ext uri="{BB962C8B-B14F-4D97-AF65-F5344CB8AC3E}">
        <p14:creationId xmlns:p14="http://schemas.microsoft.com/office/powerpoint/2010/main" val="170578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Lifestyle modifications</a:t>
            </a:r>
          </a:p>
        </p:txBody>
      </p:sp>
      <p:sp>
        <p:nvSpPr>
          <p:cNvPr id="3" name="Content Placeholder 2"/>
          <p:cNvSpPr>
            <a:spLocks noGrp="1"/>
          </p:cNvSpPr>
          <p:nvPr>
            <p:ph idx="1"/>
          </p:nvPr>
        </p:nvSpPr>
        <p:spPr/>
        <p:txBody>
          <a:bodyPr/>
          <a:lstStyle/>
          <a:p>
            <a:r>
              <a:rPr lang="en-US" dirty="0"/>
              <a:t>nutrition</a:t>
            </a:r>
          </a:p>
          <a:p>
            <a:r>
              <a:rPr lang="en-US" dirty="0"/>
              <a:t>exercise</a:t>
            </a:r>
          </a:p>
          <a:p>
            <a:r>
              <a:rPr lang="en-US" dirty="0"/>
              <a:t>social connection</a:t>
            </a:r>
          </a:p>
          <a:p>
            <a:r>
              <a:rPr lang="en-US" dirty="0"/>
              <a:t>recreation</a:t>
            </a:r>
          </a:p>
          <a:p>
            <a:r>
              <a:rPr lang="en-US" dirty="0"/>
              <a:t>sleep </a:t>
            </a:r>
          </a:p>
          <a:p>
            <a:endParaRPr lang="en-US" dirty="0"/>
          </a:p>
        </p:txBody>
      </p:sp>
    </p:spTree>
    <p:extLst>
      <p:ext uri="{BB962C8B-B14F-4D97-AF65-F5344CB8AC3E}">
        <p14:creationId xmlns:p14="http://schemas.microsoft.com/office/powerpoint/2010/main" val="2833423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to do?!  </a:t>
            </a:r>
            <a:br>
              <a:rPr lang="en-US" dirty="0"/>
            </a:br>
            <a:endParaRPr lang="en-US" dirty="0"/>
          </a:p>
        </p:txBody>
      </p:sp>
      <p:sp>
        <p:nvSpPr>
          <p:cNvPr id="3" name="Content Placeholder 2"/>
          <p:cNvSpPr>
            <a:spLocks noGrp="1"/>
          </p:cNvSpPr>
          <p:nvPr>
            <p:ph idx="1"/>
          </p:nvPr>
        </p:nvSpPr>
        <p:spPr/>
        <p:txBody>
          <a:bodyPr/>
          <a:lstStyle/>
          <a:p>
            <a:r>
              <a:rPr lang="en-US" dirty="0"/>
              <a:t>WAIT </a:t>
            </a:r>
          </a:p>
          <a:p>
            <a:r>
              <a:rPr lang="en-US" dirty="0"/>
              <a:t>WAIT </a:t>
            </a:r>
          </a:p>
          <a:p>
            <a:r>
              <a:rPr lang="en-US" dirty="0"/>
              <a:t>WAIT </a:t>
            </a:r>
          </a:p>
          <a:p>
            <a:endParaRPr lang="en-US" dirty="0"/>
          </a:p>
        </p:txBody>
      </p:sp>
    </p:spTree>
    <p:extLst>
      <p:ext uri="{BB962C8B-B14F-4D97-AF65-F5344CB8AC3E}">
        <p14:creationId xmlns:p14="http://schemas.microsoft.com/office/powerpoint/2010/main" val="2027311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Maximizing current dose and treatment length</a:t>
            </a:r>
          </a:p>
        </p:txBody>
      </p:sp>
      <p:sp>
        <p:nvSpPr>
          <p:cNvPr id="3" name="Content Placeholder 2"/>
          <p:cNvSpPr>
            <a:spLocks noGrp="1"/>
          </p:cNvSpPr>
          <p:nvPr>
            <p:ph idx="1"/>
          </p:nvPr>
        </p:nvSpPr>
        <p:spPr/>
        <p:txBody>
          <a:bodyPr/>
          <a:lstStyle/>
          <a:p>
            <a:r>
              <a:rPr lang="en-US" dirty="0"/>
              <a:t>Patient has had positive effect with current medication and minimal side effects</a:t>
            </a:r>
          </a:p>
          <a:p>
            <a:r>
              <a:rPr lang="en-US" dirty="0"/>
              <a:t>Easy, monotherapy always preferable, side effects are familiar</a:t>
            </a:r>
          </a:p>
          <a:p>
            <a:endParaRPr lang="en-US" dirty="0"/>
          </a:p>
        </p:txBody>
      </p:sp>
    </p:spTree>
    <p:extLst>
      <p:ext uri="{BB962C8B-B14F-4D97-AF65-F5344CB8AC3E}">
        <p14:creationId xmlns:p14="http://schemas.microsoft.com/office/powerpoint/2010/main" val="2451634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Maximizing current dose and treatment length</a:t>
            </a:r>
            <a:br>
              <a:rPr lang="en-US" dirty="0"/>
            </a:br>
            <a:endParaRPr lang="en-US" dirty="0"/>
          </a:p>
        </p:txBody>
      </p:sp>
      <p:sp>
        <p:nvSpPr>
          <p:cNvPr id="3" name="Content Placeholder 2"/>
          <p:cNvSpPr>
            <a:spLocks noGrp="1"/>
          </p:cNvSpPr>
          <p:nvPr>
            <p:ph idx="1"/>
          </p:nvPr>
        </p:nvSpPr>
        <p:spPr>
          <a:xfrm>
            <a:off x="2589212" y="1781666"/>
            <a:ext cx="8915400" cy="4129556"/>
          </a:xfrm>
        </p:spPr>
        <p:txBody>
          <a:bodyPr/>
          <a:lstStyle/>
          <a:p>
            <a:r>
              <a:rPr lang="en-US" dirty="0"/>
              <a:t>Patient has had positive effect with current medication and minimal side effects</a:t>
            </a:r>
          </a:p>
          <a:p>
            <a:r>
              <a:rPr lang="en-US" dirty="0"/>
              <a:t>Easy, monotherapy always preferable, side effects are familiar</a:t>
            </a:r>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45470360"/>
              </p:ext>
            </p:extLst>
          </p:nvPr>
        </p:nvGraphicFramePr>
        <p:xfrm>
          <a:off x="2589212" y="2896597"/>
          <a:ext cx="7920840" cy="3125062"/>
        </p:xfrm>
        <a:graphic>
          <a:graphicData uri="http://schemas.openxmlformats.org/drawingml/2006/table">
            <a:tbl>
              <a:tblPr firstRow="1" firstCol="1" bandRow="1">
                <a:tableStyleId>{5C22544A-7EE6-4342-B048-85BDC9FD1C3A}</a:tableStyleId>
              </a:tblPr>
              <a:tblGrid>
                <a:gridCol w="2640280">
                  <a:extLst>
                    <a:ext uri="{9D8B030D-6E8A-4147-A177-3AD203B41FA5}">
                      <a16:colId xmlns:a16="http://schemas.microsoft.com/office/drawing/2014/main" val="20000"/>
                    </a:ext>
                  </a:extLst>
                </a:gridCol>
                <a:gridCol w="2640280">
                  <a:extLst>
                    <a:ext uri="{9D8B030D-6E8A-4147-A177-3AD203B41FA5}">
                      <a16:colId xmlns:a16="http://schemas.microsoft.com/office/drawing/2014/main" val="20001"/>
                    </a:ext>
                  </a:extLst>
                </a:gridCol>
                <a:gridCol w="2640280">
                  <a:extLst>
                    <a:ext uri="{9D8B030D-6E8A-4147-A177-3AD203B41FA5}">
                      <a16:colId xmlns:a16="http://schemas.microsoft.com/office/drawing/2014/main" val="20002"/>
                    </a:ext>
                  </a:extLst>
                </a:gridCol>
              </a:tblGrid>
              <a:tr h="311797">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Initial Dose</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Maximum Dose (FDA)</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312017">
                <a:tc>
                  <a:txBody>
                    <a:bodyPr/>
                    <a:lstStyle/>
                    <a:p>
                      <a:pPr marL="0" marR="0">
                        <a:lnSpc>
                          <a:spcPct val="115000"/>
                        </a:lnSpc>
                        <a:spcBef>
                          <a:spcPts val="0"/>
                        </a:spcBef>
                        <a:spcAft>
                          <a:spcPts val="0"/>
                        </a:spcAft>
                      </a:pPr>
                      <a:r>
                        <a:rPr lang="en-US" sz="1100">
                          <a:effectLst/>
                        </a:rPr>
                        <a:t>Citalopram</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10mg</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40mg </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312017">
                <a:tc>
                  <a:txBody>
                    <a:bodyPr/>
                    <a:lstStyle/>
                    <a:p>
                      <a:pPr marL="0" marR="0">
                        <a:lnSpc>
                          <a:spcPct val="115000"/>
                        </a:lnSpc>
                        <a:spcBef>
                          <a:spcPts val="0"/>
                        </a:spcBef>
                        <a:spcAft>
                          <a:spcPts val="0"/>
                        </a:spcAft>
                      </a:pPr>
                      <a:r>
                        <a:rPr lang="en-US" sz="1100">
                          <a:effectLst/>
                        </a:rPr>
                        <a:t>Escitalopram</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5mg C 10mg A</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20mg </a:t>
                      </a:r>
                      <a:r>
                        <a:rPr lang="en-US" sz="1100" baseline="0" dirty="0">
                          <a:effectLst/>
                        </a:rPr>
                        <a:t>  </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312017">
                <a:tc>
                  <a:txBody>
                    <a:bodyPr/>
                    <a:lstStyle/>
                    <a:p>
                      <a:pPr marL="0" marR="0">
                        <a:lnSpc>
                          <a:spcPct val="115000"/>
                        </a:lnSpc>
                        <a:spcBef>
                          <a:spcPts val="0"/>
                        </a:spcBef>
                        <a:spcAft>
                          <a:spcPts val="0"/>
                        </a:spcAft>
                      </a:pPr>
                      <a:r>
                        <a:rPr lang="en-US" sz="1100">
                          <a:effectLst/>
                        </a:rPr>
                        <a:t>Fluoxetine</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10mg C 20mg A</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80mg</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312017">
                <a:tc>
                  <a:txBody>
                    <a:bodyPr/>
                    <a:lstStyle/>
                    <a:p>
                      <a:pPr marL="0" marR="0">
                        <a:lnSpc>
                          <a:spcPct val="115000"/>
                        </a:lnSpc>
                        <a:spcBef>
                          <a:spcPts val="0"/>
                        </a:spcBef>
                        <a:spcAft>
                          <a:spcPts val="0"/>
                        </a:spcAft>
                      </a:pPr>
                      <a:r>
                        <a:rPr lang="en-US" sz="1100">
                          <a:effectLst/>
                        </a:rPr>
                        <a:t>Fluvoxamine</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25mg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300mg</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312017">
                <a:tc>
                  <a:txBody>
                    <a:bodyPr/>
                    <a:lstStyle/>
                    <a:p>
                      <a:pPr marL="0" marR="0">
                        <a:lnSpc>
                          <a:spcPct val="115000"/>
                        </a:lnSpc>
                        <a:spcBef>
                          <a:spcPts val="0"/>
                        </a:spcBef>
                        <a:spcAft>
                          <a:spcPts val="0"/>
                        </a:spcAft>
                      </a:pPr>
                      <a:r>
                        <a:rPr lang="en-US" sz="1100">
                          <a:effectLst/>
                        </a:rPr>
                        <a:t>Paroxetine</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10-20mg</a:t>
                      </a:r>
                      <a:r>
                        <a:rPr lang="en-US" sz="1100" baseline="0" dirty="0">
                          <a:effectLst/>
                        </a:rPr>
                        <a:t> C </a:t>
                      </a:r>
                      <a:r>
                        <a:rPr lang="en-US" sz="1100" dirty="0">
                          <a:effectLst/>
                        </a:rPr>
                        <a:t>20mg A</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60mg</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312017">
                <a:tc>
                  <a:txBody>
                    <a:bodyPr/>
                    <a:lstStyle/>
                    <a:p>
                      <a:pPr marL="0" marR="0">
                        <a:lnSpc>
                          <a:spcPct val="115000"/>
                        </a:lnSpc>
                        <a:spcBef>
                          <a:spcPts val="0"/>
                        </a:spcBef>
                        <a:spcAft>
                          <a:spcPts val="0"/>
                        </a:spcAft>
                      </a:pPr>
                      <a:r>
                        <a:rPr lang="en-US" sz="1100">
                          <a:effectLst/>
                        </a:rPr>
                        <a:t>Sertraline</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25mg C 50mg A</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200mg</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312017">
                <a:tc>
                  <a:txBody>
                    <a:bodyPr/>
                    <a:lstStyle/>
                    <a:p>
                      <a:pPr marL="0" marR="0">
                        <a:lnSpc>
                          <a:spcPct val="115000"/>
                        </a:lnSpc>
                        <a:spcBef>
                          <a:spcPts val="0"/>
                        </a:spcBef>
                        <a:spcAft>
                          <a:spcPts val="0"/>
                        </a:spcAft>
                      </a:pPr>
                      <a:r>
                        <a:rPr lang="en-US" sz="1100">
                          <a:effectLst/>
                        </a:rPr>
                        <a:t>Venlafaxine</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37.5mg</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225mg</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r h="317129">
                <a:tc>
                  <a:txBody>
                    <a:bodyPr/>
                    <a:lstStyle/>
                    <a:p>
                      <a:pPr marL="0" marR="0">
                        <a:lnSpc>
                          <a:spcPct val="115000"/>
                        </a:lnSpc>
                        <a:spcBef>
                          <a:spcPts val="0"/>
                        </a:spcBef>
                        <a:spcAft>
                          <a:spcPts val="0"/>
                        </a:spcAft>
                      </a:pPr>
                      <a:r>
                        <a:rPr lang="en-US" sz="1100" dirty="0">
                          <a:effectLst/>
                        </a:rPr>
                        <a:t>Duloxetine</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30mg</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60mg</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9"/>
                  </a:ext>
                </a:extLst>
              </a:tr>
              <a:tr h="312017">
                <a:tc>
                  <a:txBody>
                    <a:bodyPr/>
                    <a:lstStyle/>
                    <a:p>
                      <a:pPr marL="0" marR="0">
                        <a:lnSpc>
                          <a:spcPct val="115000"/>
                        </a:lnSpc>
                        <a:spcBef>
                          <a:spcPts val="0"/>
                        </a:spcBef>
                        <a:spcAft>
                          <a:spcPts val="0"/>
                        </a:spcAft>
                      </a:pPr>
                      <a:r>
                        <a:rPr lang="en-US" sz="1100">
                          <a:effectLst/>
                        </a:rPr>
                        <a:t>Bupropion</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150mg XL</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300mg  XL (450 adolescents)</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63723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Lifestyle modifications</a:t>
            </a:r>
          </a:p>
        </p:txBody>
      </p:sp>
      <p:sp>
        <p:nvSpPr>
          <p:cNvPr id="3" name="Content Placeholder 2"/>
          <p:cNvSpPr>
            <a:spLocks noGrp="1"/>
          </p:cNvSpPr>
          <p:nvPr>
            <p:ph idx="1"/>
          </p:nvPr>
        </p:nvSpPr>
        <p:spPr/>
        <p:txBody>
          <a:bodyPr/>
          <a:lstStyle/>
          <a:p>
            <a:r>
              <a:rPr lang="en-US" dirty="0"/>
              <a:t>nutrition</a:t>
            </a:r>
          </a:p>
          <a:p>
            <a:r>
              <a:rPr lang="en-US" dirty="0"/>
              <a:t>exercise</a:t>
            </a:r>
          </a:p>
          <a:p>
            <a:r>
              <a:rPr lang="en-US" dirty="0"/>
              <a:t>social connection</a:t>
            </a:r>
          </a:p>
          <a:p>
            <a:r>
              <a:rPr lang="en-US" dirty="0"/>
              <a:t>recreation</a:t>
            </a:r>
          </a:p>
          <a:p>
            <a:r>
              <a:rPr lang="en-US" dirty="0"/>
              <a:t>sleep </a:t>
            </a:r>
          </a:p>
          <a:p>
            <a:endParaRPr lang="en-US" dirty="0"/>
          </a:p>
        </p:txBody>
      </p:sp>
    </p:spTree>
    <p:extLst>
      <p:ext uri="{BB962C8B-B14F-4D97-AF65-F5344CB8AC3E}">
        <p14:creationId xmlns:p14="http://schemas.microsoft.com/office/powerpoint/2010/main" val="2544082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Switching medications</a:t>
            </a:r>
            <a:br>
              <a:rPr lang="en-US" dirty="0"/>
            </a:br>
            <a:endParaRPr lang="en-US" dirty="0"/>
          </a:p>
        </p:txBody>
      </p:sp>
      <p:sp>
        <p:nvSpPr>
          <p:cNvPr id="3" name="Content Placeholder 2"/>
          <p:cNvSpPr>
            <a:spLocks noGrp="1"/>
          </p:cNvSpPr>
          <p:nvPr>
            <p:ph idx="1"/>
          </p:nvPr>
        </p:nvSpPr>
        <p:spPr/>
        <p:txBody>
          <a:bodyPr/>
          <a:lstStyle/>
          <a:p>
            <a:r>
              <a:rPr lang="en-US" dirty="0"/>
              <a:t>Patient has had no positive effect or side effects are intolerable </a:t>
            </a:r>
          </a:p>
          <a:p>
            <a:r>
              <a:rPr lang="en-US" dirty="0"/>
              <a:t>Pros: user friendly, monotherapy preferable, enhances compliance</a:t>
            </a:r>
          </a:p>
          <a:p>
            <a:r>
              <a:rPr lang="en-US" dirty="0"/>
              <a:t>Cons: you may lose benefit that you were unaware of, response time may be longer to change completely than to augment or combine, long washout may be needed as in case of MAOIs</a:t>
            </a:r>
          </a:p>
        </p:txBody>
      </p:sp>
    </p:spTree>
    <p:extLst>
      <p:ext uri="{BB962C8B-B14F-4D97-AF65-F5344CB8AC3E}">
        <p14:creationId xmlns:p14="http://schemas.microsoft.com/office/powerpoint/2010/main" val="1701833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Switching medications</a:t>
            </a:r>
          </a:p>
        </p:txBody>
      </p:sp>
      <p:sp>
        <p:nvSpPr>
          <p:cNvPr id="3" name="Content Placeholder 2"/>
          <p:cNvSpPr>
            <a:spLocks noGrp="1"/>
          </p:cNvSpPr>
          <p:nvPr>
            <p:ph idx="1"/>
          </p:nvPr>
        </p:nvSpPr>
        <p:spPr/>
        <p:txBody>
          <a:bodyPr/>
          <a:lstStyle/>
          <a:p>
            <a:pPr lvl="0"/>
            <a:r>
              <a:rPr lang="en-US" dirty="0"/>
              <a:t>Within class OK </a:t>
            </a:r>
          </a:p>
          <a:p>
            <a:pPr lvl="0"/>
            <a:r>
              <a:rPr lang="en-US" dirty="0"/>
              <a:t>Different class offers a different neurochemical effect</a:t>
            </a:r>
          </a:p>
          <a:p>
            <a:pPr lvl="0"/>
            <a:r>
              <a:rPr lang="en-US" dirty="0"/>
              <a:t>Different medication may offer better compliance and less side effects</a:t>
            </a:r>
          </a:p>
          <a:p>
            <a:pPr lvl="0"/>
            <a:r>
              <a:rPr lang="en-US" dirty="0"/>
              <a:t>Different class may be more effective</a:t>
            </a:r>
          </a:p>
        </p:txBody>
      </p:sp>
    </p:spTree>
    <p:extLst>
      <p:ext uri="{BB962C8B-B14F-4D97-AF65-F5344CB8AC3E}">
        <p14:creationId xmlns:p14="http://schemas.microsoft.com/office/powerpoint/2010/main" val="3966628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Switching medications</a:t>
            </a:r>
          </a:p>
        </p:txBody>
      </p:sp>
      <p:sp>
        <p:nvSpPr>
          <p:cNvPr id="3" name="Content Placeholder 2"/>
          <p:cNvSpPr>
            <a:spLocks noGrp="1"/>
          </p:cNvSpPr>
          <p:nvPr>
            <p:ph idx="1"/>
          </p:nvPr>
        </p:nvSpPr>
        <p:spPr>
          <a:xfrm>
            <a:off x="763571" y="1517715"/>
            <a:ext cx="10741041" cy="4393507"/>
          </a:xfrm>
        </p:spPr>
        <p:txBody>
          <a:bodyPr>
            <a:normAutofit/>
          </a:bodyPr>
          <a:lstStyle/>
          <a:p>
            <a:pPr lvl="3"/>
            <a:r>
              <a:rPr lang="en-US" sz="1600" dirty="0"/>
              <a:t>Low clinical risk				 Medium clinical risk					High clinical risk</a:t>
            </a:r>
          </a:p>
          <a:p>
            <a:pPr lvl="3"/>
            <a:r>
              <a:rPr lang="en-US" sz="1600" dirty="0"/>
              <a:t>High medical risk                       	Medium medical risk					Low medical risk </a:t>
            </a:r>
          </a:p>
        </p:txBody>
      </p:sp>
      <p:graphicFrame>
        <p:nvGraphicFramePr>
          <p:cNvPr id="6" name="Chart 5"/>
          <p:cNvGraphicFramePr/>
          <p:nvPr>
            <p:extLst>
              <p:ext uri="{D42A27DB-BD31-4B8C-83A1-F6EECF244321}">
                <p14:modId xmlns:p14="http://schemas.microsoft.com/office/powerpoint/2010/main" val="436789607"/>
              </p:ext>
            </p:extLst>
          </p:nvPr>
        </p:nvGraphicFramePr>
        <p:xfrm>
          <a:off x="1774292" y="2664174"/>
          <a:ext cx="3594633" cy="251659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p:nvPr>
            <p:extLst>
              <p:ext uri="{D42A27DB-BD31-4B8C-83A1-F6EECF244321}">
                <p14:modId xmlns:p14="http://schemas.microsoft.com/office/powerpoint/2010/main" val="1390270074"/>
              </p:ext>
            </p:extLst>
          </p:nvPr>
        </p:nvGraphicFramePr>
        <p:xfrm>
          <a:off x="5120990" y="2573393"/>
          <a:ext cx="3437227" cy="228214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p:cNvGraphicFramePr/>
          <p:nvPr>
            <p:extLst>
              <p:ext uri="{D42A27DB-BD31-4B8C-83A1-F6EECF244321}">
                <p14:modId xmlns:p14="http://schemas.microsoft.com/office/powerpoint/2010/main" val="701318173"/>
              </p:ext>
            </p:extLst>
          </p:nvPr>
        </p:nvGraphicFramePr>
        <p:xfrm>
          <a:off x="8435788" y="2621361"/>
          <a:ext cx="3866776" cy="277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456872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Lifestyle modifications</a:t>
            </a:r>
          </a:p>
        </p:txBody>
      </p:sp>
      <p:sp>
        <p:nvSpPr>
          <p:cNvPr id="3" name="Content Placeholder 2"/>
          <p:cNvSpPr>
            <a:spLocks noGrp="1"/>
          </p:cNvSpPr>
          <p:nvPr>
            <p:ph idx="1"/>
          </p:nvPr>
        </p:nvSpPr>
        <p:spPr/>
        <p:txBody>
          <a:bodyPr/>
          <a:lstStyle/>
          <a:p>
            <a:r>
              <a:rPr lang="en-US" dirty="0"/>
              <a:t>nutrition</a:t>
            </a:r>
          </a:p>
          <a:p>
            <a:r>
              <a:rPr lang="en-US" dirty="0"/>
              <a:t>exercise</a:t>
            </a:r>
          </a:p>
          <a:p>
            <a:r>
              <a:rPr lang="en-US" dirty="0"/>
              <a:t>social connection</a:t>
            </a:r>
          </a:p>
          <a:p>
            <a:r>
              <a:rPr lang="en-US" dirty="0"/>
              <a:t>recreation</a:t>
            </a:r>
          </a:p>
          <a:p>
            <a:r>
              <a:rPr lang="en-US" dirty="0"/>
              <a:t>sleep </a:t>
            </a:r>
          </a:p>
          <a:p>
            <a:endParaRPr lang="en-US" dirty="0"/>
          </a:p>
        </p:txBody>
      </p:sp>
    </p:spTree>
    <p:extLst>
      <p:ext uri="{BB962C8B-B14F-4D97-AF65-F5344CB8AC3E}">
        <p14:creationId xmlns:p14="http://schemas.microsoft.com/office/powerpoint/2010/main" val="3195134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br>
              <a:rPr lang="en-US" dirty="0"/>
            </a:br>
            <a:endParaRPr lang="en-US" dirty="0"/>
          </a:p>
        </p:txBody>
      </p:sp>
      <p:sp>
        <p:nvSpPr>
          <p:cNvPr id="3" name="Content Placeholder 2"/>
          <p:cNvSpPr>
            <a:spLocks noGrp="1"/>
          </p:cNvSpPr>
          <p:nvPr>
            <p:ph idx="1"/>
          </p:nvPr>
        </p:nvSpPr>
        <p:spPr/>
        <p:txBody>
          <a:bodyPr/>
          <a:lstStyle/>
          <a:p>
            <a:r>
              <a:rPr lang="en-US" dirty="0"/>
              <a:t>Define treatment resistance</a:t>
            </a:r>
          </a:p>
          <a:p>
            <a:r>
              <a:rPr lang="en-US" dirty="0"/>
              <a:t>Review</a:t>
            </a:r>
          </a:p>
          <a:p>
            <a:pPr lvl="1"/>
            <a:r>
              <a:rPr lang="en-US" dirty="0"/>
              <a:t>Diagnostic clarity</a:t>
            </a:r>
          </a:p>
          <a:p>
            <a:pPr lvl="1"/>
            <a:r>
              <a:rPr lang="en-US" dirty="0"/>
              <a:t>Lifestyle modifications</a:t>
            </a:r>
          </a:p>
          <a:p>
            <a:pPr lvl="1"/>
            <a:r>
              <a:rPr lang="en-US" dirty="0"/>
              <a:t>Role for psychotherapy </a:t>
            </a:r>
          </a:p>
          <a:p>
            <a:pPr lvl="1"/>
            <a:r>
              <a:rPr lang="en-US" dirty="0"/>
              <a:t>Maximizing current treatment </a:t>
            </a:r>
          </a:p>
          <a:p>
            <a:pPr lvl="1"/>
            <a:r>
              <a:rPr lang="en-US" dirty="0"/>
              <a:t>Switching medications</a:t>
            </a:r>
          </a:p>
          <a:p>
            <a:pPr lvl="1"/>
            <a:r>
              <a:rPr lang="en-US" dirty="0"/>
              <a:t>Augmentation strategies*</a:t>
            </a:r>
          </a:p>
          <a:p>
            <a:pPr lvl="1"/>
            <a:r>
              <a:rPr lang="en-US" dirty="0"/>
              <a:t>Somatic therapies*</a:t>
            </a:r>
          </a:p>
          <a:p>
            <a:pPr lvl="1"/>
            <a:endParaRPr lang="en-US" dirty="0"/>
          </a:p>
          <a:p>
            <a:endParaRPr lang="en-US" dirty="0"/>
          </a:p>
        </p:txBody>
      </p:sp>
    </p:spTree>
    <p:extLst>
      <p:ext uri="{BB962C8B-B14F-4D97-AF65-F5344CB8AC3E}">
        <p14:creationId xmlns:p14="http://schemas.microsoft.com/office/powerpoint/2010/main" val="359482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Augmentation</a:t>
            </a:r>
            <a:br>
              <a:rPr lang="en-US" dirty="0"/>
            </a:br>
            <a:endParaRPr lang="en-US" dirty="0"/>
          </a:p>
        </p:txBody>
      </p:sp>
      <p:sp>
        <p:nvSpPr>
          <p:cNvPr id="3" name="Content Placeholder 2"/>
          <p:cNvSpPr>
            <a:spLocks noGrp="1"/>
          </p:cNvSpPr>
          <p:nvPr>
            <p:ph idx="1"/>
          </p:nvPr>
        </p:nvSpPr>
        <p:spPr/>
        <p:txBody>
          <a:bodyPr/>
          <a:lstStyle/>
          <a:p>
            <a:r>
              <a:rPr lang="en-US" dirty="0"/>
              <a:t>Patient has had positive effect with current medication but maximized dose or intolerable side effects at higher doses</a:t>
            </a:r>
          </a:p>
          <a:p>
            <a:pPr lvl="0"/>
            <a:r>
              <a:rPr lang="en-US" dirty="0"/>
              <a:t>Pros: don’t lose partial effect, no discontinuation syndrome, more time is spent on current antidepressant</a:t>
            </a:r>
          </a:p>
          <a:p>
            <a:pPr lvl="0"/>
            <a:r>
              <a:rPr lang="en-US" dirty="0"/>
              <a:t>Cons: increased side effects, polypharmacy, increased cost</a:t>
            </a:r>
          </a:p>
          <a:p>
            <a:endParaRPr lang="en-US" dirty="0"/>
          </a:p>
        </p:txBody>
      </p:sp>
    </p:spTree>
    <p:extLst>
      <p:ext uri="{BB962C8B-B14F-4D97-AF65-F5344CB8AC3E}">
        <p14:creationId xmlns:p14="http://schemas.microsoft.com/office/powerpoint/2010/main" val="1040175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choose?  </a:t>
            </a:r>
            <a:br>
              <a:rPr lang="en-US" dirty="0"/>
            </a:br>
            <a:endParaRPr lang="en-US" dirty="0"/>
          </a:p>
        </p:txBody>
      </p:sp>
      <p:sp>
        <p:nvSpPr>
          <p:cNvPr id="3" name="Content Placeholder 2"/>
          <p:cNvSpPr>
            <a:spLocks noGrp="1"/>
          </p:cNvSpPr>
          <p:nvPr>
            <p:ph idx="1"/>
          </p:nvPr>
        </p:nvSpPr>
        <p:spPr/>
        <p:txBody>
          <a:bodyPr/>
          <a:lstStyle/>
          <a:p>
            <a:pPr lvl="0"/>
            <a:r>
              <a:rPr lang="en-US" dirty="0"/>
              <a:t>Ease of use</a:t>
            </a:r>
          </a:p>
          <a:p>
            <a:pPr lvl="0"/>
            <a:r>
              <a:rPr lang="en-US" dirty="0"/>
              <a:t>Side effect profile</a:t>
            </a:r>
          </a:p>
          <a:p>
            <a:pPr lvl="0"/>
            <a:r>
              <a:rPr lang="en-US" dirty="0"/>
              <a:t>Compatibility with first medication</a:t>
            </a:r>
          </a:p>
          <a:p>
            <a:pPr lvl="0"/>
            <a:r>
              <a:rPr lang="en-US" dirty="0"/>
              <a:t>Comorbidity (e.g. psychosis, personality disorder, ADHD)</a:t>
            </a:r>
          </a:p>
          <a:p>
            <a:endParaRPr lang="en-US" dirty="0"/>
          </a:p>
        </p:txBody>
      </p:sp>
    </p:spTree>
    <p:extLst>
      <p:ext uri="{BB962C8B-B14F-4D97-AF65-F5344CB8AC3E}">
        <p14:creationId xmlns:p14="http://schemas.microsoft.com/office/powerpoint/2010/main" val="3178608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Augmentation</a:t>
            </a:r>
          </a:p>
        </p:txBody>
      </p:sp>
      <p:sp>
        <p:nvSpPr>
          <p:cNvPr id="3" name="Content Placeholder 2"/>
          <p:cNvSpPr>
            <a:spLocks noGrp="1"/>
          </p:cNvSpPr>
          <p:nvPr>
            <p:ph idx="1"/>
          </p:nvPr>
        </p:nvSpPr>
        <p:spPr>
          <a:xfrm>
            <a:off x="2488677" y="1687399"/>
            <a:ext cx="9270459" cy="4864230"/>
          </a:xfrm>
        </p:spPr>
        <p:txBody>
          <a:bodyPr>
            <a:normAutofit/>
          </a:bodyPr>
          <a:lstStyle/>
          <a:p>
            <a:r>
              <a:rPr lang="en-US" dirty="0"/>
              <a:t>Bupropion</a:t>
            </a:r>
          </a:p>
          <a:p>
            <a:pPr lvl="1"/>
            <a:r>
              <a:rPr lang="en-US" dirty="0"/>
              <a:t>Relieves sexual functioning, addresses SSRI-induced apathy, treats ADHD</a:t>
            </a:r>
          </a:p>
          <a:p>
            <a:r>
              <a:rPr lang="en-US" dirty="0"/>
              <a:t>Atypical antipsychotics </a:t>
            </a:r>
          </a:p>
          <a:p>
            <a:pPr lvl="1"/>
            <a:r>
              <a:rPr lang="en-US" dirty="0"/>
              <a:t>ASD related irritability, mania, schizophrenia </a:t>
            </a:r>
          </a:p>
          <a:p>
            <a:r>
              <a:rPr lang="en-US" dirty="0"/>
              <a:t>Lithium</a:t>
            </a:r>
          </a:p>
          <a:p>
            <a:pPr lvl="1"/>
            <a:r>
              <a:rPr lang="en-US" dirty="0"/>
              <a:t>Decreases suicide risk, target level 0.6-0.8</a:t>
            </a:r>
          </a:p>
          <a:p>
            <a:r>
              <a:rPr lang="en-US" dirty="0"/>
              <a:t>Mirtazapine </a:t>
            </a:r>
          </a:p>
          <a:p>
            <a:pPr lvl="1"/>
            <a:r>
              <a:rPr lang="en-US" dirty="0"/>
              <a:t>sedating, improves appetite, prevents nausea</a:t>
            </a:r>
          </a:p>
          <a:p>
            <a:r>
              <a:rPr lang="en-US" dirty="0"/>
              <a:t>TCAs</a:t>
            </a:r>
          </a:p>
          <a:p>
            <a:pPr lvl="1"/>
            <a:r>
              <a:rPr lang="en-US" dirty="0"/>
              <a:t>Sedating, treats neuropathic pain, caution fatal in overdose </a:t>
            </a:r>
          </a:p>
          <a:p>
            <a:r>
              <a:rPr lang="en-US" dirty="0"/>
              <a:t>Thyroid hormone </a:t>
            </a:r>
          </a:p>
          <a:p>
            <a:pPr lvl="1"/>
            <a:r>
              <a:rPr lang="en-US" dirty="0"/>
              <a:t>even if </a:t>
            </a:r>
            <a:r>
              <a:rPr lang="en-US" dirty="0" err="1"/>
              <a:t>euthyroid</a:t>
            </a:r>
            <a:endParaRPr lang="en-US" dirty="0"/>
          </a:p>
          <a:p>
            <a:pPr marL="0" indent="0">
              <a:buNone/>
            </a:pPr>
            <a:endParaRPr lang="en-US" dirty="0"/>
          </a:p>
        </p:txBody>
      </p:sp>
    </p:spTree>
    <p:extLst>
      <p:ext uri="{BB962C8B-B14F-4D97-AF65-F5344CB8AC3E}">
        <p14:creationId xmlns:p14="http://schemas.microsoft.com/office/powerpoint/2010/main" val="1310602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Effect transition="in" filter="fade">
                                      <p:cBhvr>
                                        <p:cTn id="50"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Lifestyle modifications</a:t>
            </a:r>
          </a:p>
        </p:txBody>
      </p:sp>
      <p:sp>
        <p:nvSpPr>
          <p:cNvPr id="3" name="Content Placeholder 2"/>
          <p:cNvSpPr>
            <a:spLocks noGrp="1"/>
          </p:cNvSpPr>
          <p:nvPr>
            <p:ph idx="1"/>
          </p:nvPr>
        </p:nvSpPr>
        <p:spPr/>
        <p:txBody>
          <a:bodyPr/>
          <a:lstStyle/>
          <a:p>
            <a:r>
              <a:rPr lang="en-US" dirty="0"/>
              <a:t>nutrition</a:t>
            </a:r>
          </a:p>
          <a:p>
            <a:r>
              <a:rPr lang="en-US" dirty="0"/>
              <a:t>exercise</a:t>
            </a:r>
          </a:p>
          <a:p>
            <a:r>
              <a:rPr lang="en-US" dirty="0"/>
              <a:t>social connection</a:t>
            </a:r>
          </a:p>
          <a:p>
            <a:r>
              <a:rPr lang="en-US" dirty="0"/>
              <a:t>recreation</a:t>
            </a:r>
          </a:p>
          <a:p>
            <a:r>
              <a:rPr lang="en-US" dirty="0"/>
              <a:t>sleep </a:t>
            </a:r>
          </a:p>
          <a:p>
            <a:endParaRPr lang="en-US" dirty="0"/>
          </a:p>
        </p:txBody>
      </p:sp>
    </p:spTree>
    <p:extLst>
      <p:ext uri="{BB962C8B-B14F-4D97-AF65-F5344CB8AC3E}">
        <p14:creationId xmlns:p14="http://schemas.microsoft.com/office/powerpoint/2010/main" val="1141880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Somatic therapies</a:t>
            </a:r>
            <a:br>
              <a:rPr lang="en-US" dirty="0"/>
            </a:br>
            <a:endParaRPr lang="en-US" dirty="0"/>
          </a:p>
        </p:txBody>
      </p:sp>
      <p:sp>
        <p:nvSpPr>
          <p:cNvPr id="3" name="Content Placeholder 2"/>
          <p:cNvSpPr>
            <a:spLocks noGrp="1"/>
          </p:cNvSpPr>
          <p:nvPr>
            <p:ph idx="1"/>
          </p:nvPr>
        </p:nvSpPr>
        <p:spPr/>
        <p:txBody>
          <a:bodyPr>
            <a:normAutofit/>
          </a:bodyPr>
          <a:lstStyle/>
          <a:p>
            <a:r>
              <a:rPr lang="en-US" dirty="0"/>
              <a:t>ECT</a:t>
            </a:r>
          </a:p>
          <a:p>
            <a:pPr lvl="1"/>
            <a:r>
              <a:rPr lang="en-US" dirty="0"/>
              <a:t>Requires 2 child psychiatrists to sign off</a:t>
            </a:r>
          </a:p>
          <a:p>
            <a:pPr lvl="1"/>
            <a:r>
              <a:rPr lang="en-US" dirty="0"/>
              <a:t>80% patients receiving ECT have Major Depressive Disorder</a:t>
            </a:r>
          </a:p>
          <a:p>
            <a:pPr lvl="1"/>
            <a:r>
              <a:rPr lang="en-US" dirty="0"/>
              <a:t>Other dx: catatonia, schizophrenia, acute mania</a:t>
            </a:r>
          </a:p>
          <a:p>
            <a:pPr lvl="1"/>
            <a:r>
              <a:rPr lang="en-US" dirty="0"/>
              <a:t>Underutilized likely due to stigma </a:t>
            </a:r>
          </a:p>
          <a:p>
            <a:pPr lvl="1"/>
            <a:r>
              <a:rPr lang="en-US" dirty="0"/>
              <a:t>Side effects: memory loss, post ictal headache, nausea, muscle aches, anesthesia awareness</a:t>
            </a:r>
          </a:p>
          <a:p>
            <a:pPr lvl="1"/>
            <a:r>
              <a:rPr lang="en-US" dirty="0"/>
              <a:t>Treatment resistant depression rate of response lower but still improved compared to medications </a:t>
            </a:r>
          </a:p>
          <a:p>
            <a:pPr marL="0" indent="0">
              <a:buNone/>
            </a:pPr>
            <a:r>
              <a:rPr lang="en-US" dirty="0"/>
              <a:t> </a:t>
            </a:r>
          </a:p>
          <a:p>
            <a:endParaRPr lang="en-US" dirty="0"/>
          </a:p>
        </p:txBody>
      </p:sp>
    </p:spTree>
    <p:extLst>
      <p:ext uri="{BB962C8B-B14F-4D97-AF65-F5344CB8AC3E}">
        <p14:creationId xmlns:p14="http://schemas.microsoft.com/office/powerpoint/2010/main" val="3357527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Somatic therapies</a:t>
            </a:r>
          </a:p>
        </p:txBody>
      </p:sp>
      <p:sp>
        <p:nvSpPr>
          <p:cNvPr id="3" name="Content Placeholder 2"/>
          <p:cNvSpPr>
            <a:spLocks noGrp="1"/>
          </p:cNvSpPr>
          <p:nvPr>
            <p:ph idx="1"/>
          </p:nvPr>
        </p:nvSpPr>
        <p:spPr/>
        <p:txBody>
          <a:bodyPr/>
          <a:lstStyle/>
          <a:p>
            <a:r>
              <a:rPr lang="en-US" dirty="0"/>
              <a:t>Ketamine</a:t>
            </a:r>
          </a:p>
          <a:p>
            <a:r>
              <a:rPr lang="en-US" dirty="0"/>
              <a:t>Four published studies on using ketamine for a treatment-resistant psychiatric disorder.</a:t>
            </a:r>
          </a:p>
          <a:p>
            <a:r>
              <a:rPr lang="en-US" dirty="0"/>
              <a:t>“Ketamine was shown in youth to generally improve depressive symptoms, decrease acute suicidality, and reduce mood lability, though a number of subjects remained resistant to its treatment. These findings substantiate the need for further longitudinal studies investigating ketamine's long-term safety, its efficacy, and abuse potential in the youth.” </a:t>
            </a:r>
          </a:p>
        </p:txBody>
      </p:sp>
    </p:spTree>
    <p:extLst>
      <p:ext uri="{BB962C8B-B14F-4D97-AF65-F5344CB8AC3E}">
        <p14:creationId xmlns:p14="http://schemas.microsoft.com/office/powerpoint/2010/main" val="25844276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Lifestyle modifications</a:t>
            </a:r>
          </a:p>
        </p:txBody>
      </p:sp>
      <p:sp>
        <p:nvSpPr>
          <p:cNvPr id="3" name="Content Placeholder 2"/>
          <p:cNvSpPr>
            <a:spLocks noGrp="1"/>
          </p:cNvSpPr>
          <p:nvPr>
            <p:ph idx="1"/>
          </p:nvPr>
        </p:nvSpPr>
        <p:spPr/>
        <p:txBody>
          <a:bodyPr/>
          <a:lstStyle/>
          <a:p>
            <a:r>
              <a:rPr lang="en-US" dirty="0"/>
              <a:t>nutrition</a:t>
            </a:r>
          </a:p>
          <a:p>
            <a:r>
              <a:rPr lang="en-US" dirty="0"/>
              <a:t>exercise</a:t>
            </a:r>
          </a:p>
          <a:p>
            <a:r>
              <a:rPr lang="en-US" dirty="0"/>
              <a:t>social connection</a:t>
            </a:r>
          </a:p>
          <a:p>
            <a:r>
              <a:rPr lang="en-US" dirty="0"/>
              <a:t>recreation</a:t>
            </a:r>
          </a:p>
          <a:p>
            <a:r>
              <a:rPr lang="en-US" dirty="0"/>
              <a:t>sleep </a:t>
            </a:r>
          </a:p>
          <a:p>
            <a:endParaRPr lang="en-US" dirty="0"/>
          </a:p>
        </p:txBody>
      </p:sp>
    </p:spTree>
    <p:extLst>
      <p:ext uri="{BB962C8B-B14F-4D97-AF65-F5344CB8AC3E}">
        <p14:creationId xmlns:p14="http://schemas.microsoft.com/office/powerpoint/2010/main" val="40159258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172903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br>
              <a:rPr lang="en-US" dirty="0"/>
            </a:br>
            <a:endParaRPr lang="en-US" dirty="0"/>
          </a:p>
        </p:txBody>
      </p:sp>
      <p:sp>
        <p:nvSpPr>
          <p:cNvPr id="3" name="Content Placeholder 2"/>
          <p:cNvSpPr>
            <a:spLocks noGrp="1"/>
          </p:cNvSpPr>
          <p:nvPr>
            <p:ph idx="1"/>
          </p:nvPr>
        </p:nvSpPr>
        <p:spPr>
          <a:xfrm>
            <a:off x="2087592" y="1155940"/>
            <a:ext cx="9417020" cy="4755282"/>
          </a:xfrm>
        </p:spPr>
        <p:txBody>
          <a:bodyPr>
            <a:normAutofit fontScale="92500" lnSpcReduction="20000"/>
          </a:bodyPr>
          <a:lstStyle/>
          <a:p>
            <a:r>
              <a:rPr lang="en-US" dirty="0"/>
              <a:t>Stahl, S. M., &amp; Grady, M. M. (2019). </a:t>
            </a:r>
            <a:r>
              <a:rPr lang="en-US" i="1" dirty="0"/>
              <a:t>Stahl's essential psychopharmacology: The prescriber's guide Children and Adolescence</a:t>
            </a:r>
            <a:r>
              <a:rPr lang="en-US" dirty="0"/>
              <a:t>. Cambridge, UK ; New York: Cambridge University Press. CAM</a:t>
            </a:r>
          </a:p>
          <a:p>
            <a:r>
              <a:rPr lang="en-US" dirty="0" err="1"/>
              <a:t>Birmaher</a:t>
            </a:r>
            <a:r>
              <a:rPr lang="en-US" dirty="0"/>
              <a:t>, B, Brent, D. (2007) Practice Parameter for the Assessment and Treatment of Children and Adolescents with Depressive Disorders. AACAP Official Action </a:t>
            </a:r>
            <a:r>
              <a:rPr lang="en-US" dirty="0" err="1"/>
              <a:t>Voume</a:t>
            </a:r>
            <a:r>
              <a:rPr lang="en-US" dirty="0"/>
              <a:t> 46, Issue 11 p1503-1526</a:t>
            </a:r>
          </a:p>
          <a:p>
            <a:r>
              <a:rPr lang="en-US" dirty="0"/>
              <a:t> ECT Payne, N. A., &amp; </a:t>
            </a:r>
            <a:r>
              <a:rPr lang="en-US" dirty="0" err="1"/>
              <a:t>Prudic</a:t>
            </a:r>
            <a:r>
              <a:rPr lang="en-US" dirty="0"/>
              <a:t>, J. (2009). Electroconvulsive Therapy Part I: A Perspective on the Evolution and Current Practice of ECT. </a:t>
            </a:r>
            <a:r>
              <a:rPr lang="en-US" i="1" dirty="0"/>
              <a:t>Journal of Psychiatric Practice</a:t>
            </a:r>
            <a:r>
              <a:rPr lang="en-US" dirty="0"/>
              <a:t>, </a:t>
            </a:r>
            <a:r>
              <a:rPr lang="en-US" i="1" dirty="0"/>
              <a:t>15</a:t>
            </a:r>
            <a:r>
              <a:rPr lang="en-US" dirty="0"/>
              <a:t>(5), 346–368. http://doi.org/10.1097/01.pra.0000361277.65468.ef</a:t>
            </a:r>
          </a:p>
          <a:p>
            <a:r>
              <a:rPr lang="en-US" dirty="0" err="1">
                <a:solidFill>
                  <a:schemeClr val="tx1"/>
                </a:solidFill>
              </a:rPr>
              <a:t>Sackeim</a:t>
            </a:r>
            <a:r>
              <a:rPr lang="en-US" dirty="0">
                <a:solidFill>
                  <a:schemeClr val="tx1"/>
                </a:solidFill>
              </a:rPr>
              <a:t>, HA.; </a:t>
            </a:r>
            <a:r>
              <a:rPr lang="en-US" dirty="0" err="1">
                <a:solidFill>
                  <a:schemeClr val="tx1"/>
                </a:solidFill>
              </a:rPr>
              <a:t>Devanand</a:t>
            </a:r>
            <a:r>
              <a:rPr lang="en-US" dirty="0">
                <a:solidFill>
                  <a:schemeClr val="tx1"/>
                </a:solidFill>
              </a:rPr>
              <a:t>, DP.; Nobler, MS. Electroconvulsive therapy. In: Bloom, F.; </a:t>
            </a:r>
            <a:r>
              <a:rPr lang="en-US" dirty="0" err="1">
                <a:solidFill>
                  <a:schemeClr val="tx1"/>
                </a:solidFill>
              </a:rPr>
              <a:t>Kupfer</a:t>
            </a:r>
            <a:r>
              <a:rPr lang="en-US" dirty="0">
                <a:solidFill>
                  <a:schemeClr val="tx1"/>
                </a:solidFill>
              </a:rPr>
              <a:t>, D., editors. Psychopharmacology: The fourth generation of progress. New York: Raven; 1995. p.1123-42.</a:t>
            </a:r>
          </a:p>
          <a:p>
            <a:r>
              <a:rPr lang="en-US" dirty="0"/>
              <a:t>Kim S, Rush BS, Rice TR. A systematic review of therapeutic ketamine use in children and adolescents with treatment-resistant mood disorders. </a:t>
            </a:r>
            <a:r>
              <a:rPr lang="en-US" dirty="0" err="1"/>
              <a:t>Eur</a:t>
            </a:r>
            <a:r>
              <a:rPr lang="en-US" dirty="0"/>
              <a:t> Child </a:t>
            </a:r>
            <a:r>
              <a:rPr lang="en-US" dirty="0" err="1"/>
              <a:t>Adolesc</a:t>
            </a:r>
            <a:r>
              <a:rPr lang="en-US" dirty="0"/>
              <a:t> Psychiatry. 2021 Oct;30(10):1485-1501. </a:t>
            </a:r>
            <a:r>
              <a:rPr lang="en-US" dirty="0" err="1"/>
              <a:t>doi</a:t>
            </a:r>
            <a:r>
              <a:rPr lang="en-US" dirty="0"/>
              <a:t>: 10.1007/s00787-020-01542-3. </a:t>
            </a:r>
            <a:r>
              <a:rPr lang="en-US" dirty="0" err="1"/>
              <a:t>Epub</a:t>
            </a:r>
            <a:r>
              <a:rPr lang="en-US" dirty="0"/>
              <a:t> 2020 May 8. PMID: 32385697. </a:t>
            </a:r>
          </a:p>
          <a:p>
            <a:r>
              <a:rPr lang="en-US" dirty="0"/>
              <a:t>American Psychiatric Association. (2013). </a:t>
            </a:r>
            <a:r>
              <a:rPr lang="en-US" i="1" dirty="0"/>
              <a:t>Diagnostic and statistical manual of mental disorders</a:t>
            </a:r>
            <a:r>
              <a:rPr lang="en-US" dirty="0"/>
              <a:t> (5th ed.). Washington, DC: </a:t>
            </a:r>
            <a:br>
              <a:rPr lang="en-US" dirty="0"/>
            </a:br>
            <a:r>
              <a:rPr lang="en-US" dirty="0"/>
              <a:t>Author.</a:t>
            </a:r>
          </a:p>
        </p:txBody>
      </p:sp>
    </p:spTree>
    <p:extLst>
      <p:ext uri="{BB962C8B-B14F-4D97-AF65-F5344CB8AC3E}">
        <p14:creationId xmlns:p14="http://schemas.microsoft.com/office/powerpoint/2010/main" val="2089324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Diagnostic Clarity </a:t>
            </a:r>
          </a:p>
        </p:txBody>
      </p:sp>
      <p:sp>
        <p:nvSpPr>
          <p:cNvPr id="3" name="Content Placeholder 2"/>
          <p:cNvSpPr>
            <a:spLocks noGrp="1"/>
          </p:cNvSpPr>
          <p:nvPr>
            <p:ph idx="1"/>
          </p:nvPr>
        </p:nvSpPr>
        <p:spPr/>
        <p:txBody>
          <a:bodyPr>
            <a:normAutofit/>
          </a:bodyPr>
          <a:lstStyle/>
          <a:p>
            <a:r>
              <a:rPr lang="en-US" dirty="0"/>
              <a:t>medical conditions </a:t>
            </a:r>
          </a:p>
          <a:p>
            <a:r>
              <a:rPr lang="en-US" dirty="0"/>
              <a:t>substances </a:t>
            </a:r>
          </a:p>
          <a:p>
            <a:r>
              <a:rPr lang="en-US" dirty="0"/>
              <a:t>PTSD </a:t>
            </a:r>
          </a:p>
          <a:p>
            <a:r>
              <a:rPr lang="en-US" dirty="0"/>
              <a:t>anxiety </a:t>
            </a:r>
          </a:p>
          <a:p>
            <a:r>
              <a:rPr lang="en-US" dirty="0"/>
              <a:t>ADHD </a:t>
            </a:r>
          </a:p>
          <a:p>
            <a:r>
              <a:rPr lang="en-US" dirty="0"/>
              <a:t>ASD </a:t>
            </a:r>
          </a:p>
          <a:p>
            <a:r>
              <a:rPr lang="en-US" dirty="0"/>
              <a:t>learning disorders </a:t>
            </a:r>
          </a:p>
          <a:p>
            <a:r>
              <a:rPr lang="en-US" dirty="0"/>
              <a:t>bipolar</a:t>
            </a:r>
          </a:p>
        </p:txBody>
      </p:sp>
    </p:spTree>
    <p:extLst>
      <p:ext uri="{BB962C8B-B14F-4D97-AF65-F5344CB8AC3E}">
        <p14:creationId xmlns:p14="http://schemas.microsoft.com/office/powerpoint/2010/main" val="4226481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Demoralization</a:t>
            </a:r>
            <a:br>
              <a:rPr lang="en-US" dirty="0"/>
            </a:br>
            <a:r>
              <a:rPr lang="en-US" sz="2400" dirty="0"/>
              <a:t>Contextual considerations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47568" y="1754154"/>
            <a:ext cx="4432724" cy="2684964"/>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5774" y="1735495"/>
            <a:ext cx="4324154" cy="4324154"/>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13234" y="1656280"/>
            <a:ext cx="3333750" cy="3067050"/>
          </a:xfrm>
          <a:prstGeom prst="rect">
            <a:avLst/>
          </a:prstGeom>
        </p:spPr>
      </p:pic>
      <p:sp>
        <p:nvSpPr>
          <p:cNvPr id="3" name="Rectangle 2"/>
          <p:cNvSpPr/>
          <p:nvPr/>
        </p:nvSpPr>
        <p:spPr>
          <a:xfrm>
            <a:off x="1260797" y="6244315"/>
            <a:ext cx="10786187" cy="369332"/>
          </a:xfrm>
          <a:prstGeom prst="rect">
            <a:avLst/>
          </a:prstGeom>
        </p:spPr>
        <p:txBody>
          <a:bodyPr wrap="square">
            <a:spAutoFit/>
          </a:bodyPr>
          <a:lstStyle/>
          <a:p>
            <a:r>
              <a:rPr lang="en-US" dirty="0"/>
              <a:t>To deprive (a person or persons) of spirit, courage, discipline, etc.; destroy the morale of: </a:t>
            </a:r>
          </a:p>
        </p:txBody>
      </p:sp>
    </p:spTree>
    <p:extLst>
      <p:ext uri="{BB962C8B-B14F-4D97-AF65-F5344CB8AC3E}">
        <p14:creationId xmlns:p14="http://schemas.microsoft.com/office/powerpoint/2010/main" val="1190323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Terminology</a:t>
            </a:r>
          </a:p>
        </p:txBody>
      </p:sp>
      <p:sp>
        <p:nvSpPr>
          <p:cNvPr id="3" name="Content Placeholder 2"/>
          <p:cNvSpPr>
            <a:spLocks noGrp="1"/>
          </p:cNvSpPr>
          <p:nvPr>
            <p:ph idx="1"/>
          </p:nvPr>
        </p:nvSpPr>
        <p:spPr>
          <a:xfrm>
            <a:off x="1940312" y="1616926"/>
            <a:ext cx="10103005" cy="4294295"/>
          </a:xfrm>
        </p:spPr>
        <p:txBody>
          <a:bodyPr>
            <a:normAutofit fontScale="92500"/>
          </a:bodyPr>
          <a:lstStyle/>
          <a:p>
            <a:r>
              <a:rPr lang="en-US" dirty="0"/>
              <a:t>Response: No symptoms or a significant reduction in depressive symptoms for at least 2 weeks</a:t>
            </a:r>
          </a:p>
          <a:p>
            <a:endParaRPr lang="en-US" dirty="0"/>
          </a:p>
          <a:p>
            <a:r>
              <a:rPr lang="en-US" dirty="0"/>
              <a:t>Remission: A period of at least 2 weeks and &lt;2 months with no or few depressive symptoms</a:t>
            </a:r>
          </a:p>
          <a:p>
            <a:endParaRPr lang="en-US" dirty="0"/>
          </a:p>
          <a:p>
            <a:r>
              <a:rPr lang="en-US" dirty="0"/>
              <a:t>Recovery: Absence of significant symptoms of depression (e.g., no more than 1-2 symptoms) for ≥2 months</a:t>
            </a:r>
          </a:p>
          <a:p>
            <a:endParaRPr lang="en-US" dirty="0"/>
          </a:p>
          <a:p>
            <a:r>
              <a:rPr lang="en-US" dirty="0"/>
              <a:t>Relapse: A DSM episode of depression during the period of remission</a:t>
            </a:r>
          </a:p>
          <a:p>
            <a:endParaRPr lang="en-US" dirty="0"/>
          </a:p>
          <a:p>
            <a:r>
              <a:rPr lang="en-US" dirty="0"/>
              <a:t>Recurrence: The emergence of symptoms of depression during the period of recovery (a new episode)</a:t>
            </a:r>
          </a:p>
          <a:p>
            <a:endParaRPr lang="en-US" dirty="0"/>
          </a:p>
        </p:txBody>
      </p:sp>
    </p:spTree>
    <p:extLst>
      <p:ext uri="{BB962C8B-B14F-4D97-AF65-F5344CB8AC3E}">
        <p14:creationId xmlns:p14="http://schemas.microsoft.com/office/powerpoint/2010/main" val="2982740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treatment resistance</a:t>
            </a:r>
            <a:br>
              <a:rPr lang="en-US" dirty="0"/>
            </a:br>
            <a:endParaRPr lang="en-US" dirty="0"/>
          </a:p>
        </p:txBody>
      </p:sp>
      <p:sp>
        <p:nvSpPr>
          <p:cNvPr id="3" name="Content Placeholder 2"/>
          <p:cNvSpPr>
            <a:spLocks noGrp="1"/>
          </p:cNvSpPr>
          <p:nvPr>
            <p:ph idx="1"/>
          </p:nvPr>
        </p:nvSpPr>
        <p:spPr/>
        <p:txBody>
          <a:bodyPr/>
          <a:lstStyle/>
          <a:p>
            <a:pPr lvl="0"/>
            <a:r>
              <a:rPr lang="en-US" dirty="0"/>
              <a:t>Pseudo-resistant:  demonstrate non response to inadequate treatment </a:t>
            </a:r>
          </a:p>
          <a:p>
            <a:pPr lvl="0"/>
            <a:r>
              <a:rPr lang="en-US" dirty="0"/>
              <a:t>Treatment resistant:</a:t>
            </a:r>
          </a:p>
          <a:p>
            <a:pPr lvl="1"/>
            <a:r>
              <a:rPr lang="en-US" dirty="0"/>
              <a:t>nonresponse: &lt;25% symptom reduction</a:t>
            </a:r>
          </a:p>
          <a:p>
            <a:pPr lvl="1"/>
            <a:r>
              <a:rPr lang="en-US" dirty="0"/>
              <a:t>partial response: 25-49% symptom reduction</a:t>
            </a:r>
          </a:p>
          <a:p>
            <a:pPr lvl="1"/>
            <a:r>
              <a:rPr lang="en-US" dirty="0"/>
              <a:t>response without remission</a:t>
            </a:r>
          </a:p>
          <a:p>
            <a:endParaRPr lang="en-US" dirty="0"/>
          </a:p>
        </p:txBody>
      </p:sp>
    </p:spTree>
    <p:extLst>
      <p:ext uri="{BB962C8B-B14F-4D97-AF65-F5344CB8AC3E}">
        <p14:creationId xmlns:p14="http://schemas.microsoft.com/office/powerpoint/2010/main" val="2183041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Plan </a:t>
            </a:r>
          </a:p>
        </p:txBody>
      </p:sp>
      <p:sp>
        <p:nvSpPr>
          <p:cNvPr id="3" name="Content Placeholder 2"/>
          <p:cNvSpPr>
            <a:spLocks noGrp="1"/>
          </p:cNvSpPr>
          <p:nvPr>
            <p:ph idx="1"/>
          </p:nvPr>
        </p:nvSpPr>
        <p:spPr/>
        <p:txBody>
          <a:bodyPr>
            <a:normAutofit/>
          </a:bodyPr>
          <a:lstStyle/>
          <a:p>
            <a:r>
              <a:rPr lang="en-US" dirty="0"/>
              <a:t>Each Phase of Treatment Should Include Psychoeducation, Supportive Management, and Family and School Involvement </a:t>
            </a:r>
          </a:p>
          <a:p>
            <a:endParaRPr lang="en-US" dirty="0"/>
          </a:p>
          <a:p>
            <a:r>
              <a:rPr lang="en-US" dirty="0"/>
              <a:t>Education, Support, and Case Management Appear to Be Sufficient Treatment for the Management of Depressed Children and Adolescents With an Uncomplicated or Brief Depression or With Mild Psychosocial Impairment</a:t>
            </a:r>
          </a:p>
          <a:p>
            <a:endParaRPr lang="en-US" dirty="0"/>
          </a:p>
        </p:txBody>
      </p:sp>
    </p:spTree>
    <p:extLst>
      <p:ext uri="{BB962C8B-B14F-4D97-AF65-F5344CB8AC3E}">
        <p14:creationId xmlns:p14="http://schemas.microsoft.com/office/powerpoint/2010/main" val="2860989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Plan</a:t>
            </a:r>
          </a:p>
        </p:txBody>
      </p:sp>
      <p:sp>
        <p:nvSpPr>
          <p:cNvPr id="3" name="Content Placeholder 2"/>
          <p:cNvSpPr>
            <a:spLocks noGrp="1"/>
          </p:cNvSpPr>
          <p:nvPr>
            <p:ph idx="1"/>
          </p:nvPr>
        </p:nvSpPr>
        <p:spPr/>
        <p:txBody>
          <a:bodyPr>
            <a:normAutofit/>
          </a:bodyPr>
          <a:lstStyle/>
          <a:p>
            <a:r>
              <a:rPr lang="en-US" dirty="0"/>
              <a:t>If that doesn’t work or it is more complicated try therapy and/or antidepressant </a:t>
            </a:r>
          </a:p>
          <a:p>
            <a:r>
              <a:rPr lang="en-US" dirty="0"/>
              <a:t>Moderate depression may respond to CBT or IPT alone. </a:t>
            </a:r>
          </a:p>
          <a:p>
            <a:r>
              <a:rPr lang="en-US" dirty="0"/>
              <a:t>More severe depressive episodes try antidepressants. </a:t>
            </a:r>
          </a:p>
          <a:p>
            <a:r>
              <a:rPr lang="en-US" dirty="0"/>
              <a:t>Antidepressants may be tried alone until the child is amenable to psychotherapy or can be combined with psychotherapy from the beginning of treatment. </a:t>
            </a:r>
          </a:p>
          <a:p>
            <a:r>
              <a:rPr lang="en-US" dirty="0"/>
              <a:t>If no response to monotherapy try combo</a:t>
            </a:r>
          </a:p>
          <a:p>
            <a:pPr marL="0" indent="0">
              <a:buNone/>
            </a:pPr>
            <a:endParaRPr lang="en-US" dirty="0"/>
          </a:p>
        </p:txBody>
      </p:sp>
    </p:spTree>
    <p:extLst>
      <p:ext uri="{BB962C8B-B14F-4D97-AF65-F5344CB8AC3E}">
        <p14:creationId xmlns:p14="http://schemas.microsoft.com/office/powerpoint/2010/main" val="3011445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Plan</a:t>
            </a:r>
          </a:p>
        </p:txBody>
      </p:sp>
      <p:sp>
        <p:nvSpPr>
          <p:cNvPr id="3" name="Content Placeholder 2"/>
          <p:cNvSpPr>
            <a:spLocks noGrp="1"/>
          </p:cNvSpPr>
          <p:nvPr>
            <p:ph idx="1"/>
          </p:nvPr>
        </p:nvSpPr>
        <p:spPr/>
        <p:txBody>
          <a:bodyPr/>
          <a:lstStyle/>
          <a:p>
            <a:r>
              <a:rPr lang="en-US" dirty="0"/>
              <a:t>CBT appears to be more efficacious even in the face of comorbidity, suicidal ideation, and hopelessness, but when there is a history of sexual abuse or when one of the parents is depressed, CBT does not appear to perform as well</a:t>
            </a:r>
          </a:p>
          <a:p>
            <a:endParaRPr lang="en-US" dirty="0"/>
          </a:p>
        </p:txBody>
      </p:sp>
    </p:spTree>
    <p:extLst>
      <p:ext uri="{BB962C8B-B14F-4D97-AF65-F5344CB8AC3E}">
        <p14:creationId xmlns:p14="http://schemas.microsoft.com/office/powerpoint/2010/main" val="339399005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be843ae6-996a-4a1b-9bb5-75d435ef9eb3">
      <Terms xmlns="http://schemas.microsoft.com/office/infopath/2007/PartnerControls"/>
    </lcf76f155ced4ddcb4097134ff3c332f>
    <TaxCatchAll xmlns="d1780f8d-2e7b-465e-9e62-1bbf58b2b8e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972379C1217649A024DD896C263D9D" ma:contentTypeVersion="15" ma:contentTypeDescription="Create a new document." ma:contentTypeScope="" ma:versionID="14e3abeee3fb40b539e86b5a1782353c">
  <xsd:schema xmlns:xsd="http://www.w3.org/2001/XMLSchema" xmlns:xs="http://www.w3.org/2001/XMLSchema" xmlns:p="http://schemas.microsoft.com/office/2006/metadata/properties" xmlns:ns2="be843ae6-996a-4a1b-9bb5-75d435ef9eb3" xmlns:ns3="d1780f8d-2e7b-465e-9e62-1bbf58b2b8e6" targetNamespace="http://schemas.microsoft.com/office/2006/metadata/properties" ma:root="true" ma:fieldsID="ddcd6d67f0c9b19d31c70b5920ca2632" ns2:_="" ns3:_="">
    <xsd:import namespace="be843ae6-996a-4a1b-9bb5-75d435ef9eb3"/>
    <xsd:import namespace="d1780f8d-2e7b-465e-9e62-1bbf58b2b8e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843ae6-996a-4a1b-9bb5-75d435ef9e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c9c650ed-6de9-4464-9db8-aeb2218dfff2" ma:termSetId="09814cd3-568e-fe90-9814-8d621ff8fb84" ma:anchorId="fba54fb3-c3e1-fe81-a776-ca4b69148c4d" ma:open="true" ma:isKeyword="false">
      <xsd:complexType>
        <xsd:sequence>
          <xsd:element ref="pc:Terms" minOccurs="0" maxOccurs="1"/>
        </xsd:sequence>
      </xsd:complexType>
    </xsd:element>
    <xsd:element name="MediaServiceOCR" ma:index="22"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1780f8d-2e7b-465e-9e62-1bbf58b2b8e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a921fa84-2545-4a3f-9f03-6ca350788f14}" ma:internalName="TaxCatchAll" ma:showField="CatchAllData" ma:web="d1780f8d-2e7b-465e-9e62-1bbf58b2b8e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F9A8B5-DDED-4932-ACFF-0C38441B1635}">
  <ds:schemaRefs>
    <ds:schemaRef ds:uri="http://schemas.microsoft.com/office/2006/metadata/properties"/>
    <ds:schemaRef ds:uri="http://schemas.microsoft.com/office/infopath/2007/PartnerControls"/>
    <ds:schemaRef ds:uri="be843ae6-996a-4a1b-9bb5-75d435ef9eb3"/>
    <ds:schemaRef ds:uri="d1780f8d-2e7b-465e-9e62-1bbf58b2b8e6"/>
  </ds:schemaRefs>
</ds:datastoreItem>
</file>

<file path=customXml/itemProps2.xml><?xml version="1.0" encoding="utf-8"?>
<ds:datastoreItem xmlns:ds="http://schemas.openxmlformats.org/officeDocument/2006/customXml" ds:itemID="{453C61A0-1DFA-4013-B7E4-27AE901FADB3}">
  <ds:schemaRefs>
    <ds:schemaRef ds:uri="http://schemas.microsoft.com/sharepoint/v3/contenttype/forms"/>
  </ds:schemaRefs>
</ds:datastoreItem>
</file>

<file path=customXml/itemProps3.xml><?xml version="1.0" encoding="utf-8"?>
<ds:datastoreItem xmlns:ds="http://schemas.openxmlformats.org/officeDocument/2006/customXml" ds:itemID="{3735AD19-D122-48DA-8F55-78B96BA97A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843ae6-996a-4a1b-9bb5-75d435ef9eb3"/>
    <ds:schemaRef ds:uri="d1780f8d-2e7b-465e-9e62-1bbf58b2b8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Wisp</Template>
  <TotalTime>747</TotalTime>
  <Words>1788</Words>
  <Application>Microsoft Office PowerPoint</Application>
  <PresentationFormat>Widescreen</PresentationFormat>
  <Paragraphs>249</Paragraphs>
  <Slides>28</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Century Gothic</vt:lpstr>
      <vt:lpstr>Wingdings 3</vt:lpstr>
      <vt:lpstr>Wisp</vt:lpstr>
      <vt:lpstr>Treatment Resistant Depression  </vt:lpstr>
      <vt:lpstr>Objectives </vt:lpstr>
      <vt:lpstr>Diagnostic Clarity </vt:lpstr>
      <vt:lpstr>Demoralization Contextual considerations</vt:lpstr>
      <vt:lpstr>Terminology</vt:lpstr>
      <vt:lpstr>Defining treatment resistance </vt:lpstr>
      <vt:lpstr>Treatment Plan </vt:lpstr>
      <vt:lpstr>Treatment Plan</vt:lpstr>
      <vt:lpstr>Treatment Plan</vt:lpstr>
      <vt:lpstr>Demoralization Contextual considerations</vt:lpstr>
      <vt:lpstr> Lifestyle modifications</vt:lpstr>
      <vt:lpstr>What to do?!   </vt:lpstr>
      <vt:lpstr>Maximizing current dose and treatment length</vt:lpstr>
      <vt:lpstr>Maximizing current dose and treatment length </vt:lpstr>
      <vt:lpstr> Lifestyle modifications</vt:lpstr>
      <vt:lpstr>Switching medications </vt:lpstr>
      <vt:lpstr>Switching medications</vt:lpstr>
      <vt:lpstr>Switching medications</vt:lpstr>
      <vt:lpstr> Lifestyle modifications</vt:lpstr>
      <vt:lpstr>Augmentation </vt:lpstr>
      <vt:lpstr>How to choose?   </vt:lpstr>
      <vt:lpstr>Augmentation</vt:lpstr>
      <vt:lpstr> Lifestyle modifications</vt:lpstr>
      <vt:lpstr>Somatic therapies </vt:lpstr>
      <vt:lpstr>Somatic therapies</vt:lpstr>
      <vt:lpstr> Lifestyle modifications</vt:lpstr>
      <vt:lpstr>Questions?</vt:lpstr>
      <vt:lpstr>References </vt:lpstr>
    </vt:vector>
  </TitlesOfParts>
  <Company>MaineHealth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Treatment Resistant Depression</dc:title>
  <dc:creator>Kasey M. Moss</dc:creator>
  <cp:lastModifiedBy>Gosselin, Kimberly</cp:lastModifiedBy>
  <cp:revision>64</cp:revision>
  <dcterms:created xsi:type="dcterms:W3CDTF">2018-05-02T15:52:56Z</dcterms:created>
  <dcterms:modified xsi:type="dcterms:W3CDTF">2023-02-17T17:36:34Z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0x0101007C972379C1217649A024DD896C263D9D</vt:lpwstr>
  </property>
</Properties>
</file>